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9" r:id="rId3"/>
  </p:sldMasterIdLst>
  <p:notesMasterIdLst>
    <p:notesMasterId r:id="rId32"/>
  </p:notesMasterIdLst>
  <p:sldIdLst>
    <p:sldId id="256" r:id="rId4"/>
    <p:sldId id="283" r:id="rId5"/>
    <p:sldId id="273" r:id="rId6"/>
    <p:sldId id="280" r:id="rId7"/>
    <p:sldId id="335" r:id="rId8"/>
    <p:sldId id="327" r:id="rId9"/>
    <p:sldId id="310" r:id="rId10"/>
    <p:sldId id="328" r:id="rId11"/>
    <p:sldId id="305" r:id="rId12"/>
    <p:sldId id="301" r:id="rId13"/>
    <p:sldId id="302" r:id="rId14"/>
    <p:sldId id="303" r:id="rId15"/>
    <p:sldId id="332" r:id="rId16"/>
    <p:sldId id="330" r:id="rId17"/>
    <p:sldId id="331" r:id="rId18"/>
    <p:sldId id="313" r:id="rId19"/>
    <p:sldId id="311" r:id="rId20"/>
    <p:sldId id="312" r:id="rId21"/>
    <p:sldId id="329" r:id="rId22"/>
    <p:sldId id="308" r:id="rId23"/>
    <p:sldId id="326" r:id="rId24"/>
    <p:sldId id="333" r:id="rId25"/>
    <p:sldId id="334" r:id="rId26"/>
    <p:sldId id="321" r:id="rId27"/>
    <p:sldId id="322" r:id="rId28"/>
    <p:sldId id="323" r:id="rId29"/>
    <p:sldId id="318" r:id="rId30"/>
    <p:sldId id="272" r:id="rId31"/>
  </p:sldIdLst>
  <p:sldSz cx="12192000" cy="6858000"/>
  <p:notesSz cx="7102475" cy="102346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6B6397-F1B1-488A-ACF2-BE965EAC670B}" v="4" dt="2021-01-31T15:07:02.665"/>
    <p1510:client id="{A55CCD8D-974B-407F-9FD8-15A00BBFB8D7}" v="43" dt="2021-02-26T06:38:01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434" autoAdjust="0"/>
  </p:normalViewPr>
  <p:slideViewPr>
    <p:cSldViewPr snapToGrid="0">
      <p:cViewPr varScale="1">
        <p:scale>
          <a:sx n="109" d="100"/>
          <a:sy n="109" d="100"/>
        </p:scale>
        <p:origin x="4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9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si Laitila" userId="3f28bbfbc127171e" providerId="Windows Live" clId="Web-{A55CCD8D-974B-407F-9FD8-15A00BBFB8D7}"/>
    <pc:docChg chg="modSld">
      <pc:chgData name="Jussi Laitila" userId="3f28bbfbc127171e" providerId="Windows Live" clId="Web-{A55CCD8D-974B-407F-9FD8-15A00BBFB8D7}" dt="2021-02-26T06:38:01.679" v="41" actId="1076"/>
      <pc:docMkLst>
        <pc:docMk/>
      </pc:docMkLst>
      <pc:sldChg chg="modSp">
        <pc:chgData name="Jussi Laitila" userId="3f28bbfbc127171e" providerId="Windows Live" clId="Web-{A55CCD8D-974B-407F-9FD8-15A00BBFB8D7}" dt="2021-02-26T06:38:01.679" v="41" actId="1076"/>
        <pc:sldMkLst>
          <pc:docMk/>
          <pc:sldMk cId="1168949823" sldId="256"/>
        </pc:sldMkLst>
        <pc:spChg chg="mod">
          <ac:chgData name="Jussi Laitila" userId="3f28bbfbc127171e" providerId="Windows Live" clId="Web-{A55CCD8D-974B-407F-9FD8-15A00BBFB8D7}" dt="2021-02-26T06:37:49.116" v="39" actId="20577"/>
          <ac:spMkLst>
            <pc:docMk/>
            <pc:sldMk cId="1168949823" sldId="256"/>
            <ac:spMk id="2" creationId="{00000000-0000-0000-0000-000000000000}"/>
          </ac:spMkLst>
        </pc:spChg>
        <pc:spChg chg="mod">
          <ac:chgData name="Jussi Laitila" userId="3f28bbfbc127171e" providerId="Windows Live" clId="Web-{A55CCD8D-974B-407F-9FD8-15A00BBFB8D7}" dt="2021-02-26T06:38:01.679" v="41" actId="1076"/>
          <ac:spMkLst>
            <pc:docMk/>
            <pc:sldMk cId="1168949823" sldId="256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5829" tIns="47915" rIns="95829" bIns="47915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513508"/>
          </a:xfrm>
          <a:prstGeom prst="rect">
            <a:avLst/>
          </a:prstGeom>
        </p:spPr>
        <p:txBody>
          <a:bodyPr vert="horz" lIns="95829" tIns="47915" rIns="95829" bIns="47915" rtlCol="0"/>
          <a:lstStyle>
            <a:lvl1pPr algn="r">
              <a:defRPr sz="1300"/>
            </a:lvl1pPr>
          </a:lstStyle>
          <a:p>
            <a:fld id="{7DD27893-9FF9-4BB5-9C69-1EBF08961823}" type="datetimeFigureOut">
              <a:rPr lang="fi-FI" smtClean="0"/>
              <a:t>12.4.2021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829" tIns="47915" rIns="95829" bIns="47915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710248" y="4925408"/>
            <a:ext cx="5681980" cy="4029879"/>
          </a:xfrm>
          <a:prstGeom prst="rect">
            <a:avLst/>
          </a:prstGeom>
        </p:spPr>
        <p:txBody>
          <a:bodyPr vert="horz" lIns="95829" tIns="47915" rIns="95829" bIns="47915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5829" tIns="47915" rIns="95829" bIns="47915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4023093" y="9721107"/>
            <a:ext cx="3077739" cy="513507"/>
          </a:xfrm>
          <a:prstGeom prst="rect">
            <a:avLst/>
          </a:prstGeom>
        </p:spPr>
        <p:txBody>
          <a:bodyPr vert="horz" lIns="95829" tIns="47915" rIns="95829" bIns="47915" rtlCol="0" anchor="b"/>
          <a:lstStyle>
            <a:lvl1pPr algn="r">
              <a:defRPr sz="1300"/>
            </a:lvl1pPr>
          </a:lstStyle>
          <a:p>
            <a:fld id="{093BB23E-3467-4086-A5B0-C403632C40D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8591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B23E-3467-4086-A5B0-C403632C40DB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782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Vaikka nyt aiheena on D –kirjaimen ongelmat, korostaisin kaikkien potilaiden kohdalla systemaattista ensiarviota, välittömiä toimenpiteitä tarvittaessa ja sen jälkeen tarkennettua tilanarviota. </a:t>
            </a:r>
          </a:p>
          <a:p>
            <a:endParaRPr lang="fi-FI" dirty="0"/>
          </a:p>
          <a:p>
            <a:r>
              <a:rPr lang="fi-FI" dirty="0"/>
              <a:t>Vaikka syy osoittautuisi olevan D, hoitoa vaativa oire saattaa olla myös jossain muussa kirjaimessa. Usein tajuttomalla kiireisin on A ja B –</a:t>
            </a:r>
            <a:r>
              <a:rPr lang="fi-FI" dirty="0" err="1"/>
              <a:t>stä</a:t>
            </a:r>
            <a:r>
              <a:rPr lang="fi-FI" dirty="0"/>
              <a:t> huolehtiminen, joskus myös esim. myrkytyksen oire on C. Joskus se saattaa olla koko tajuttomuuden aihe (nopea rytmihäiriö, sydämen </a:t>
            </a:r>
            <a:r>
              <a:rPr lang="fi-FI" dirty="0" err="1"/>
              <a:t>vt</a:t>
            </a:r>
            <a:r>
              <a:rPr lang="fi-FI" dirty="0"/>
              <a:t>, joka vie tajun.)</a:t>
            </a:r>
          </a:p>
          <a:p>
            <a:endParaRPr lang="fi-FI" dirty="0"/>
          </a:p>
          <a:p>
            <a:r>
              <a:rPr lang="fi-FI" dirty="0"/>
              <a:t>D:n mittauksia ovat. mm. verensokeri, uloshengityksen alkoholipitoisuus, lämpötila (</a:t>
            </a:r>
            <a:r>
              <a:rPr lang="fi-FI" dirty="0" err="1"/>
              <a:t>täykalvolta</a:t>
            </a:r>
            <a:r>
              <a:rPr lang="fi-FI" dirty="0"/>
              <a:t>) ja tutkimuksia selvimmin tajunnan taso GCS ja neurologiset puolioireet (FAST-muistisäännöllä)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B23E-3467-4086-A5B0-C403632C40DB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8898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B23E-3467-4086-A5B0-C403632C40DB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0725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207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17A7932A-3D0D-4493-A9A8-A97A4B3EE580}" type="datetimeFigureOut">
              <a:rPr lang="fi-FI" smtClean="0"/>
              <a:t>12.4.2021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 rot="20166870"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794EFC4-A5A1-4B20-9EC9-6DC792D668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970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17A7932A-3D0D-4493-A9A8-A97A4B3EE580}" type="datetimeFigureOut">
              <a:rPr lang="fi-FI" smtClean="0"/>
              <a:t>12.4.2021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 rot="20166870"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794EFC4-A5A1-4B20-9EC9-6DC792D668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5036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17A7932A-3D0D-4493-A9A8-A97A4B3EE580}" type="datetimeFigureOut">
              <a:rPr lang="fi-FI" smtClean="0"/>
              <a:t>12.4.2021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4022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198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7932A-3D0D-4493-A9A8-A97A4B3EE580}" type="datetimeFigureOut">
              <a:rPr lang="fi-FI" smtClean="0"/>
              <a:t>12.4.2021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94EFC4-A5A1-4B20-9EC9-6DC792D668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100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F07D9-A7DC-48BF-AED0-B04597E99A14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5C48F-91FA-46BF-B325-8A58D8934866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631179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675C2-5217-446A-8B6D-D1A00D71FC73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65F50-7019-4BE6-A84F-2492CF0FE845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955420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7E8FB-A7BB-4EF7-A69A-0AAA4832BE99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AB8D49-67A3-4A24-9330-039DDF3C644F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535573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4EF3C-5FB3-48EC-880F-FA1B496704AB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C4B316-08B1-491B-B188-A223858E99C6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469042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55B36-6947-4E43-BDA9-A198CACF6744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6D266-7EF9-4BFD-B8FC-EC419F91C009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90388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17A7932A-3D0D-4493-A9A8-A97A4B3EE580}" type="datetimeFigureOut">
              <a:rPr lang="fi-FI" smtClean="0"/>
              <a:t>12.4.2021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3486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42E56-B1B4-4DEE-8DDE-0817F2C4418D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EC877-BCCA-405F-B065-61E1794ABABF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722300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B404C-C8CC-420A-ABF2-4A7DBEB2AA5D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30625-3AE3-4626-82DE-249958AA3FFD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165543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C6ACA-AFCD-42F6-B44A-676BA8E28619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B5B8B-67D8-4865-8E53-94C0E97DA90A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253039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9DCBE-66C7-4C43-9BDB-EACCFD710397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40DE8-2D0B-4063-AED5-26A13D38A3E2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991349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61712-8871-47F0-B863-5E607B2062A4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9C831-5683-4F45-944F-6B2D1E116B9B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504656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964A1-18B1-4A8F-B323-856FE31E1EA6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9CBCDE-6BF3-46EF-B543-65DB7D6ADDD4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418267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5454F-4BBB-4A75-8F72-9845E25902D9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4308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353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1E4E0-5E33-405F-B3DE-7F2E79BFA58F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DDA18-2353-49F4-9595-A8454B0A27A5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655181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ECAB4-B4CD-48D3-AF7D-A44A272D44FF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37F25-1DE8-41C2-9EE7-652215A34210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45863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17A7932A-3D0D-4493-A9A8-A97A4B3EE580}" type="datetimeFigureOut">
              <a:rPr lang="fi-FI" smtClean="0"/>
              <a:t>12.4.2021</a:t>
            </a:fld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1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794EFC4-A5A1-4B20-9EC9-6DC792D668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68785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6D135-D3BE-4C2F-94EC-37BFF68C1B01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C287E-8C4C-4A1B-A416-32D426A17A81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859519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2FC62-E5F2-4E1F-864A-2C42049EA196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CDF28-50F4-457F-95A5-970D94C02AA3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999510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9DA62-A877-407F-997B-73BD293DB8ED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CE6DB0-4C11-45D3-BE86-37F93E511E53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398091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C16A7-D392-43EF-9CBF-9023AD40B586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0C3D8-9CE1-4D17-A6F4-6C8E634C150B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670388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3F115-4898-4414-B010-0268F9AB71B1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BC79A-3F91-4B74-B9BA-9041D4407DA5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5367573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FBEA8-E0CB-4268-BC6E-7ECECC1BB826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538C8D-6E1C-4C3F-A2AF-4D0CA0BD7338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527185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9C0E0-30D0-4539-8320-0AD8F886C5BC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DA40D-0BC1-44A3-9FEF-57E4FBEA8791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2196502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40E3E-61E2-44A0-A43C-65814636E9A3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48048-74F3-4441-A024-FD6FBD89D9F7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1900543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28153-821C-4F07-87F5-D8386FFAB33A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B2943-DE77-4DA7-8562-EB44DC01FBA2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435398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334B6-7905-45AA-9079-042A142F1B6A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5659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17A7932A-3D0D-4493-A9A8-A97A4B3EE580}" type="datetimeFigureOut">
              <a:rPr lang="fi-FI" smtClean="0"/>
              <a:t>12.4.2021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 rot="20166870"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794EFC4-A5A1-4B20-9EC9-6DC792D668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65171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24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17A7932A-3D0D-4493-A9A8-A97A4B3EE580}" type="datetimeFigureOut">
              <a:rPr lang="fi-FI" smtClean="0"/>
              <a:t>12.4.2021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>
          <a:xfrm rot="20166870"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794EFC4-A5A1-4B20-9EC9-6DC792D668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733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17A7932A-3D0D-4493-A9A8-A97A4B3EE580}" type="datetimeFigureOut">
              <a:rPr lang="fi-FI" smtClean="0"/>
              <a:t>12.4.2021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 rot="20166870"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794EFC4-A5A1-4B20-9EC9-6DC792D668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732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17A7932A-3D0D-4493-A9A8-A97A4B3EE580}" type="datetimeFigureOut">
              <a:rPr lang="fi-FI" smtClean="0"/>
              <a:t>12.4.2021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>
          <a:xfrm rot="20166870"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794EFC4-A5A1-4B20-9EC9-6DC792D668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611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17A7932A-3D0D-4493-A9A8-A97A4B3EE580}" type="datetimeFigureOut">
              <a:rPr lang="fi-FI" smtClean="0"/>
              <a:t>12.4.2021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 rot="20166870"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794EFC4-A5A1-4B20-9EC9-6DC792D668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7927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17A7932A-3D0D-4493-A9A8-A97A4B3EE580}" type="datetimeFigureOut">
              <a:rPr lang="fi-FI" smtClean="0"/>
              <a:t>12.4.2021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 rot="20166870"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794EFC4-A5A1-4B20-9EC9-6DC792D668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6190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Kuva 10" descr="muoto_logo.ai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85" y="-633413"/>
            <a:ext cx="4296833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orakulmio 11"/>
          <p:cNvSpPr/>
          <p:nvPr/>
        </p:nvSpPr>
        <p:spPr>
          <a:xfrm>
            <a:off x="-129117" y="6510338"/>
            <a:ext cx="12384617" cy="3476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/>
          </a:p>
        </p:txBody>
      </p:sp>
      <p:sp>
        <p:nvSpPr>
          <p:cNvPr id="1030" name="Tekstiruutu 12"/>
          <p:cNvSpPr txBox="1">
            <a:spLocks noChangeArrowheads="1"/>
          </p:cNvSpPr>
          <p:nvPr/>
        </p:nvSpPr>
        <p:spPr bwMode="auto">
          <a:xfrm>
            <a:off x="4241801" y="6510339"/>
            <a:ext cx="3771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i-FI" sz="1600">
                <a:solidFill>
                  <a:schemeClr val="bg1"/>
                </a:solidFill>
                <a:latin typeface="Gesta Light" charset="0"/>
                <a:cs typeface="Gesta Light" charset="0"/>
              </a:rPr>
              <a:t>Turvallinen Pirkanmaa</a:t>
            </a:r>
          </a:p>
        </p:txBody>
      </p:sp>
    </p:spTree>
    <p:extLst>
      <p:ext uri="{BB962C8B-B14F-4D97-AF65-F5344CB8AC3E}">
        <p14:creationId xmlns:p14="http://schemas.microsoft.com/office/powerpoint/2010/main" val="40848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/>
        </p:nvSpPr>
        <p:spPr>
          <a:xfrm>
            <a:off x="0" y="6510338"/>
            <a:ext cx="12192000" cy="3476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/>
          </a:p>
        </p:txBody>
      </p:sp>
      <p:sp>
        <p:nvSpPr>
          <p:cNvPr id="2051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0" y="1052513"/>
            <a:ext cx="10972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perustyylejä naps.</a:t>
            </a:r>
          </a:p>
        </p:txBody>
      </p:sp>
      <p:sp>
        <p:nvSpPr>
          <p:cNvPr id="2052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0" y="1835151"/>
            <a:ext cx="10972800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5103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bg1"/>
                </a:solidFill>
                <a:latin typeface="Gesta Light"/>
                <a:ea typeface="+mn-ea"/>
                <a:cs typeface="Gesta Light"/>
              </a:defRPr>
            </a:lvl1pPr>
          </a:lstStyle>
          <a:p>
            <a:pPr>
              <a:defRPr/>
            </a:pPr>
            <a:fld id="{228E7645-77C6-4539-A14F-8B751DA1BF6A}" type="datetimeFigureOut">
              <a:rPr lang="fi-FI"/>
              <a:pPr>
                <a:defRPr/>
              </a:pPr>
              <a:t>12.4.2021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51033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Gesta Light"/>
                <a:ea typeface="Gesta Light"/>
                <a:cs typeface="Gesta Light"/>
              </a:defRPr>
            </a:lvl1pPr>
          </a:lstStyle>
          <a:p>
            <a:fld id="{DEFEAC35-4C33-4DB4-82B3-8A95E2F422C1}" type="slidenum">
              <a:rPr lang="fi-FI" altLang="fi-FI"/>
              <a:pPr/>
              <a:t>‹#›</a:t>
            </a:fld>
            <a:endParaRPr lang="fi-FI" altLang="fi-FI"/>
          </a:p>
        </p:txBody>
      </p:sp>
      <p:pic>
        <p:nvPicPr>
          <p:cNvPr id="2055" name="Kuva 6" descr="muoto_logo.ai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1" y="-441325"/>
            <a:ext cx="2760133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kstiruutu 8"/>
          <p:cNvSpPr txBox="1">
            <a:spLocks noChangeArrowheads="1"/>
          </p:cNvSpPr>
          <p:nvPr/>
        </p:nvSpPr>
        <p:spPr bwMode="auto">
          <a:xfrm>
            <a:off x="4447117" y="6516689"/>
            <a:ext cx="3302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i-FI" sz="1600">
                <a:solidFill>
                  <a:schemeClr val="bg1"/>
                </a:solidFill>
                <a:latin typeface="Gesta Light" charset="0"/>
                <a:cs typeface="Gesta Light" charset="0"/>
              </a:rPr>
              <a:t>Turvallinen Pirkanmaa</a:t>
            </a:r>
          </a:p>
        </p:txBody>
      </p:sp>
    </p:spTree>
    <p:extLst>
      <p:ext uri="{BB962C8B-B14F-4D97-AF65-F5344CB8AC3E}">
        <p14:creationId xmlns:p14="http://schemas.microsoft.com/office/powerpoint/2010/main" val="410264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Gesta Medium"/>
          <a:ea typeface="ＭＳ Ｐゴシック" charset="0"/>
          <a:cs typeface="Gesta Medium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sta Medium" charset="0"/>
          <a:ea typeface="ＭＳ Ｐゴシック" charset="0"/>
          <a:cs typeface="Gesta Medium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sta Medium" charset="0"/>
          <a:ea typeface="ＭＳ Ｐゴシック" charset="0"/>
          <a:cs typeface="Gesta Medium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sta Medium" charset="0"/>
          <a:ea typeface="ＭＳ Ｐゴシック" charset="0"/>
          <a:cs typeface="Gesta Medium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sta Medium" charset="0"/>
          <a:ea typeface="ＭＳ Ｐゴシック" charset="0"/>
          <a:cs typeface="Gesta Medium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sta Medium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sta Medium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sta Medium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sta Medium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sta Regular"/>
          <a:ea typeface="ＭＳ Ｐゴシック" charset="0"/>
          <a:cs typeface="Gesta Regular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Gesta Light"/>
          <a:ea typeface="ＭＳ Ｐゴシック" charset="0"/>
          <a:cs typeface="Gesta Light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Gesta Light"/>
          <a:ea typeface="Gesta Light" charset="0"/>
          <a:cs typeface="Gesta Light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Gesta Light" charset="0"/>
          <a:cs typeface="Gesta Light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Gesta Light" charset="0"/>
          <a:cs typeface="Gesta Light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perustyylejä naps.</a:t>
            </a:r>
          </a:p>
        </p:txBody>
      </p:sp>
      <p:sp>
        <p:nvSpPr>
          <p:cNvPr id="3075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320552B-BC87-464A-9E62-C052B7862BF4}" type="datetimeFigureOut">
              <a:rPr lang="fi-FI"/>
              <a:pPr>
                <a:defRPr/>
              </a:pPr>
              <a:t>12.4.2021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AFF6B8B-3198-4A09-AC1A-32D042F16B9B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02118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54505" y="2416836"/>
            <a:ext cx="10619873" cy="1252997"/>
          </a:xfrm>
        </p:spPr>
        <p:txBody>
          <a:bodyPr lIns="91440" tIns="45720" rIns="91440" bIns="45720" anchor="b"/>
          <a:lstStyle/>
          <a:p>
            <a:r>
              <a:rPr lang="fi-FI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Tajunnan tason häiriöt</a:t>
            </a:r>
            <a: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/>
            </a:r>
            <a:b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</a:br>
            <a:r>
              <a:rPr lang="fi-FI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Aivoverenkiertohäiriö ja kouristelu</a:t>
            </a:r>
            <a:endParaRPr lang="fi-FI" sz="54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8236" y="3812204"/>
            <a:ext cx="9144000" cy="1655762"/>
          </a:xfrm>
        </p:spPr>
        <p:txBody>
          <a:bodyPr lIns="91440" tIns="45720" rIns="91440" bIns="45720" anchor="t"/>
          <a:lstStyle/>
          <a:p>
            <a:pPr>
              <a:spcBef>
                <a:spcPts val="576"/>
              </a:spcBef>
              <a:spcAft>
                <a:spcPts val="0"/>
              </a:spcAft>
            </a:pPr>
            <a:r>
              <a:rPr lang="fi-FI" sz="4000" dirty="0">
                <a:solidFill>
                  <a:srgbClr val="000000"/>
                </a:solidFill>
                <a:latin typeface="Calibri"/>
                <a:ea typeface="ＭＳ Ｐゴシック"/>
                <a:cs typeface="ＭＳ Ｐゴシック" panose="020B0600070205080204" pitchFamily="34" charset="-128"/>
              </a:rPr>
              <a:t>EA 2 2021</a:t>
            </a:r>
            <a:endParaRPr lang="fi-FI" sz="4000" dirty="0">
              <a:latin typeface="Calibri"/>
              <a:ea typeface="ＭＳ Ｐゴシック"/>
            </a:endParaRPr>
          </a:p>
          <a:p>
            <a:pPr>
              <a:spcBef>
                <a:spcPts val="336"/>
              </a:spcBef>
              <a:spcAft>
                <a:spcPts val="0"/>
              </a:spcAft>
            </a:pPr>
            <a:r>
              <a:rPr lang="fi-FI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Jussi Laitila </a:t>
            </a:r>
            <a:endParaRPr lang="fi-FI" dirty="0"/>
          </a:p>
          <a:p>
            <a:pPr>
              <a:spcBef>
                <a:spcPts val="336"/>
              </a:spcBef>
              <a:spcAft>
                <a:spcPts val="0"/>
              </a:spcAft>
            </a:pPr>
            <a:r>
              <a:rPr lang="fi-FI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Ensihoidon vastuulääkäri</a:t>
            </a:r>
            <a:endParaRPr lang="fi-FI" dirty="0"/>
          </a:p>
          <a:p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99" y="3714622"/>
            <a:ext cx="1940690" cy="1946787"/>
          </a:xfrm>
          <a:prstGeom prst="rect">
            <a:avLst/>
          </a:prstGeom>
        </p:spPr>
      </p:pic>
      <p:pic>
        <p:nvPicPr>
          <p:cNvPr id="7" name="Ääni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4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734"/>
    </mc:Choice>
    <mc:Fallback xmlns="">
      <p:transition advTm="30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4"/>
          <a:srcRect t="2839" b="4849"/>
          <a:stretch/>
        </p:blipFill>
        <p:spPr>
          <a:xfrm>
            <a:off x="2772696" y="806245"/>
            <a:ext cx="8337754" cy="5407743"/>
          </a:xfrm>
          <a:prstGeom prst="rect">
            <a:avLst/>
          </a:prstGeom>
        </p:spPr>
      </p:pic>
      <p:pic>
        <p:nvPicPr>
          <p:cNvPr id="7" name="Ääni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3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66"/>
    </mc:Choice>
    <mc:Fallback xmlns="">
      <p:transition spd="slow" advTm="154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4"/>
          <a:srcRect t="13381" b="6253"/>
          <a:stretch/>
        </p:blipFill>
        <p:spPr>
          <a:xfrm>
            <a:off x="3154463" y="442451"/>
            <a:ext cx="7279255" cy="5820697"/>
          </a:xfrm>
          <a:prstGeom prst="rect">
            <a:avLst/>
          </a:prstGeom>
        </p:spPr>
      </p:pic>
      <p:pic>
        <p:nvPicPr>
          <p:cNvPr id="5" name="Ään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2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92"/>
    </mc:Choice>
    <mc:Fallback xmlns="">
      <p:transition spd="slow" advTm="84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993" y="398882"/>
            <a:ext cx="7787149" cy="5844697"/>
          </a:xfrm>
          <a:prstGeom prst="rect">
            <a:avLst/>
          </a:prstGeom>
        </p:spPr>
      </p:pic>
      <p:pic>
        <p:nvPicPr>
          <p:cNvPr id="5" name="Ään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3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06"/>
    </mc:Choice>
    <mc:Fallback xmlns="">
      <p:transition spd="slow" advTm="48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99767" y="737881"/>
            <a:ext cx="10972800" cy="647700"/>
          </a:xfrm>
        </p:spPr>
        <p:txBody>
          <a:bodyPr/>
          <a:lstStyle/>
          <a:p>
            <a:r>
              <a:rPr lang="fi-FI" dirty="0" smtClean="0"/>
              <a:t>Aivovaltimotukos – kiire!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777" y="1748621"/>
            <a:ext cx="4875042" cy="4351314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6656439" y="2212258"/>
            <a:ext cx="50144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dirty="0" smtClean="0"/>
              <a:t>Ennusteeseen vaikuttavat</a:t>
            </a:r>
          </a:p>
          <a:p>
            <a:endParaRPr lang="fi-FI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b="1" dirty="0" smtClean="0"/>
              <a:t>Aika </a:t>
            </a:r>
            <a:r>
              <a:rPr lang="fi-FI" sz="2800" b="1" dirty="0"/>
              <a:t>oireiden alusta suonen </a:t>
            </a:r>
            <a:r>
              <a:rPr lang="fi-FI" sz="2800" b="1" dirty="0" smtClean="0"/>
              <a:t>avautumiseen</a:t>
            </a:r>
          </a:p>
          <a:p>
            <a:endParaRPr lang="fi-FI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 err="1" smtClean="0"/>
              <a:t>Kollateraalikierto</a:t>
            </a:r>
            <a:r>
              <a:rPr lang="fi-FI" sz="2800" dirty="0" smtClean="0"/>
              <a:t> ja anatomia (potilaan ominaisuuksia)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verenpaine?</a:t>
            </a:r>
          </a:p>
        </p:txBody>
      </p:sp>
      <p:pic>
        <p:nvPicPr>
          <p:cNvPr id="4" name="Ään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56"/>
    </mc:Choice>
    <mc:Fallback xmlns="">
      <p:transition spd="slow" advTm="73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67372" y="538948"/>
            <a:ext cx="10972800" cy="647700"/>
          </a:xfrm>
        </p:spPr>
        <p:txBody>
          <a:bodyPr/>
          <a:lstStyle/>
          <a:p>
            <a:r>
              <a:rPr lang="fi-FI" dirty="0" smtClean="0"/>
              <a:t>Erityistapaus = valtimon tyvitukos</a:t>
            </a:r>
            <a:endParaRPr lang="fi-FI" dirty="0"/>
          </a:p>
        </p:txBody>
      </p:sp>
      <p:pic>
        <p:nvPicPr>
          <p:cNvPr id="4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0685" y="1711814"/>
            <a:ext cx="5754780" cy="4319851"/>
          </a:xfrm>
          <a:prstGeom prst="rect">
            <a:avLst/>
          </a:prstGeom>
          <a:ln w="12700">
            <a:miter lim="400000"/>
          </a:ln>
          <a:effectLst>
            <a:outerShdw blurRad="50800" dist="50800" dir="5400000" rotWithShape="0">
              <a:srgbClr val="8EB4E3">
                <a:alpha val="14000"/>
              </a:srgbClr>
            </a:outerShdw>
          </a:effectLst>
        </p:spPr>
      </p:pic>
      <p:sp>
        <p:nvSpPr>
          <p:cNvPr id="5" name="Puolivapaa piirto 6"/>
          <p:cNvSpPr/>
          <p:nvPr/>
        </p:nvSpPr>
        <p:spPr>
          <a:xfrm>
            <a:off x="3660184" y="1866863"/>
            <a:ext cx="2493588" cy="3075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3" extrusionOk="0">
                <a:moveTo>
                  <a:pt x="2388" y="20573"/>
                </a:moveTo>
                <a:lnTo>
                  <a:pt x="0" y="16742"/>
                </a:lnTo>
                <a:lnTo>
                  <a:pt x="1303" y="12078"/>
                </a:lnTo>
                <a:lnTo>
                  <a:pt x="4125" y="9745"/>
                </a:lnTo>
                <a:lnTo>
                  <a:pt x="6404" y="2915"/>
                </a:lnTo>
                <a:lnTo>
                  <a:pt x="6947" y="417"/>
                </a:lnTo>
                <a:cubicBezTo>
                  <a:pt x="7236" y="333"/>
                  <a:pt x="7516" y="228"/>
                  <a:pt x="7815" y="167"/>
                </a:cubicBezTo>
                <a:cubicBezTo>
                  <a:pt x="8762" y="-27"/>
                  <a:pt x="8367" y="243"/>
                  <a:pt x="8683" y="0"/>
                </a:cubicBezTo>
                <a:lnTo>
                  <a:pt x="17041" y="4082"/>
                </a:lnTo>
                <a:cubicBezTo>
                  <a:pt x="17294" y="4248"/>
                  <a:pt x="17565" y="4400"/>
                  <a:pt x="17801" y="4581"/>
                </a:cubicBezTo>
                <a:cubicBezTo>
                  <a:pt x="17893" y="4652"/>
                  <a:pt x="17919" y="4766"/>
                  <a:pt x="18018" y="4831"/>
                </a:cubicBezTo>
                <a:cubicBezTo>
                  <a:pt x="18178" y="4937"/>
                  <a:pt x="18561" y="5081"/>
                  <a:pt x="18561" y="5081"/>
                </a:cubicBezTo>
                <a:lnTo>
                  <a:pt x="21600" y="11994"/>
                </a:lnTo>
                <a:lnTo>
                  <a:pt x="19972" y="15743"/>
                </a:lnTo>
                <a:lnTo>
                  <a:pt x="19212" y="21573"/>
                </a:lnTo>
                <a:lnTo>
                  <a:pt x="11071" y="19491"/>
                </a:lnTo>
                <a:cubicBezTo>
                  <a:pt x="9303" y="19129"/>
                  <a:pt x="10005" y="19158"/>
                  <a:pt x="9009" y="19158"/>
                </a:cubicBezTo>
                <a:lnTo>
                  <a:pt x="1303" y="19741"/>
                </a:lnTo>
                <a:lnTo>
                  <a:pt x="1520" y="19241"/>
                </a:lnTo>
              </a:path>
            </a:pathLst>
          </a:custGeom>
          <a:solidFill>
            <a:srgbClr val="4F81BD">
              <a:alpha val="24000"/>
            </a:srgbClr>
          </a:solidFill>
          <a:ln w="25400">
            <a:solidFill>
              <a:srgbClr val="3A5E8A"/>
            </a:solidFill>
          </a:ln>
          <a:effectLst>
            <a:outerShdw blurRad="50800" dist="50800" dir="5400000" rotWithShape="0">
              <a:srgbClr val="558ED5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" name="Suorakulmio 7"/>
          <p:cNvSpPr txBox="1"/>
          <p:nvPr/>
        </p:nvSpPr>
        <p:spPr>
          <a:xfrm>
            <a:off x="7059867" y="4496810"/>
            <a:ext cx="4895851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400">
                <a:solidFill>
                  <a:srgbClr val="9411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r>
              <a:rPr kumimoji="0" lang="fi-FI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Palatino Linotype"/>
                <a:sym typeface="Palatino Linotype"/>
              </a:rPr>
              <a:t>Vaatii mekaanisen </a:t>
            </a:r>
            <a:r>
              <a:rPr kumimoji="0" lang="fi-FI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Palatino Linotype"/>
                <a:sym typeface="Palatino Linotype"/>
              </a:rPr>
              <a:t>trombektomian</a:t>
            </a:r>
            <a:r>
              <a:rPr kumimoji="0" lang="fi-FI" sz="4000" b="0" i="0" u="none" strike="noStrike" kern="0" cap="none" spc="0" normalizeH="0" noProof="0" dirty="0" smtClean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Palatino Linotype"/>
                <a:sym typeface="Palatino Linotype"/>
              </a:rPr>
              <a:t> 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941100"/>
              </a:solidFill>
              <a:effectLst/>
              <a:uLnTx/>
              <a:uFillTx/>
              <a:latin typeface="Palatino Linotype"/>
              <a:sym typeface="Palatino Linotype"/>
            </a:endParaRPr>
          </a:p>
        </p:txBody>
      </p:sp>
      <p:sp>
        <p:nvSpPr>
          <p:cNvPr id="8" name="Puolivapaa piirto 18"/>
          <p:cNvSpPr/>
          <p:nvPr/>
        </p:nvSpPr>
        <p:spPr>
          <a:xfrm rot="168699">
            <a:off x="4112367" y="4357260"/>
            <a:ext cx="671514" cy="18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705" y="17550"/>
                  <a:pt x="3411" y="13500"/>
                  <a:pt x="5684" y="10800"/>
                </a:cubicBezTo>
                <a:cubicBezTo>
                  <a:pt x="7958" y="8100"/>
                  <a:pt x="13642" y="5400"/>
                  <a:pt x="13642" y="5400"/>
                </a:cubicBezTo>
                <a:lnTo>
                  <a:pt x="21600" y="0"/>
                </a:lnTo>
              </a:path>
            </a:pathLst>
          </a:custGeom>
          <a:ln w="1270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" name="Otsikko 1"/>
          <p:cNvSpPr txBox="1"/>
          <p:nvPr/>
        </p:nvSpPr>
        <p:spPr>
          <a:xfrm>
            <a:off x="7502012" y="2089086"/>
            <a:ext cx="3519949" cy="1505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 fontScale="70000" lnSpcReduction="20000"/>
          </a:bodyPr>
          <a:lstStyle>
            <a:lvl1pPr defTabSz="914400">
              <a:defRPr sz="37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7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Calibri"/>
                <a:sym typeface="Calibri"/>
              </a:rPr>
              <a:t>Laaja-alainen oirekuva, tyypillisesti </a:t>
            </a:r>
            <a:r>
              <a:rPr lang="fi-FI" kern="0" dirty="0"/>
              <a:t>k</a:t>
            </a:r>
            <a:r>
              <a:rPr kumimoji="0" sz="37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cs typeface="Calibri"/>
                <a:sym typeface="Calibri"/>
              </a:rPr>
              <a:t>atseen</a:t>
            </a:r>
            <a:r>
              <a:rPr kumimoji="0" sz="37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37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cs typeface="Calibri"/>
                <a:sym typeface="Calibri"/>
              </a:rPr>
              <a:t>kääntö</a:t>
            </a:r>
            <a:r>
              <a:rPr kumimoji="0" sz="37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37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Calibri"/>
                <a:sym typeface="Calibri"/>
              </a:rPr>
              <a:t>ja</a:t>
            </a:r>
            <a:r>
              <a:rPr kumimoji="0" lang="fi-FI" sz="37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Calibri"/>
                <a:sym typeface="Calibri"/>
              </a:rPr>
              <a:t> vastakkaisen puolen halvaus</a:t>
            </a:r>
            <a:endParaRPr kumimoji="0" sz="37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Viiva"/>
          <p:cNvSpPr/>
          <p:nvPr/>
        </p:nvSpPr>
        <p:spPr>
          <a:xfrm flipH="1">
            <a:off x="4906978" y="4330155"/>
            <a:ext cx="3184003" cy="189"/>
          </a:xfrm>
          <a:prstGeom prst="line">
            <a:avLst/>
          </a:prstGeom>
          <a:ln w="88900">
            <a:solidFill>
              <a:srgbClr val="9411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 hangingPunct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24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 Light"/>
              <a:sym typeface="Helvetica Light"/>
            </a:endParaRPr>
          </a:p>
        </p:txBody>
      </p:sp>
      <p:pic>
        <p:nvPicPr>
          <p:cNvPr id="16" name="Ääni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62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19"/>
    </mc:Choice>
    <mc:Fallback xmlns="">
      <p:transition spd="slow" advTm="105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 advAuto="0"/>
      <p:bldP spid="7" grpId="0" animBg="1" advAuto="0"/>
      <p:bldP spid="8" grpId="0" animBg="1" advAuto="0"/>
      <p:bldP spid="9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902" y="554658"/>
            <a:ext cx="3879508" cy="5124201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3159911" y="5962718"/>
            <a:ext cx="7864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lähde neurologi </a:t>
            </a:r>
            <a:r>
              <a:rPr lang="fi-FI" dirty="0" err="1"/>
              <a:t>el</a:t>
            </a:r>
            <a:r>
              <a:rPr lang="fi-FI" dirty="0"/>
              <a:t> Jyrki Ollikainen, aivoverenkiertohäiriöyksikkö, TAYS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36" y="1494490"/>
            <a:ext cx="7483316" cy="3900510"/>
          </a:xfrm>
          <a:prstGeom prst="rect">
            <a:avLst/>
          </a:prstGeom>
        </p:spPr>
      </p:pic>
      <p:pic>
        <p:nvPicPr>
          <p:cNvPr id="5" name="Ään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9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10"/>
    </mc:Choice>
    <mc:Fallback xmlns="">
      <p:transition spd="slow" advTm="62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1945" y="877084"/>
            <a:ext cx="10972800" cy="647700"/>
          </a:xfrm>
        </p:spPr>
        <p:txBody>
          <a:bodyPr/>
          <a:lstStyle/>
          <a:p>
            <a:r>
              <a:rPr lang="fi-FI" dirty="0" smtClean="0"/>
              <a:t>Aivoverenvuodot (ICH)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1835151"/>
            <a:ext cx="7914968" cy="4291013"/>
          </a:xfrm>
        </p:spPr>
        <p:txBody>
          <a:bodyPr/>
          <a:lstStyle/>
          <a:p>
            <a:r>
              <a:rPr lang="fi-FI" dirty="0"/>
              <a:t>Alkavat yleensä äkillisesti ja kehittyvät nopeasti</a:t>
            </a:r>
          </a:p>
          <a:p>
            <a:pPr lvl="1"/>
            <a:r>
              <a:rPr lang="fi-FI" sz="1800" dirty="0"/>
              <a:t>voi tuntua päässä jotain outoa </a:t>
            </a:r>
            <a:r>
              <a:rPr lang="fi-FI" sz="1800" dirty="0" smtClean="0"/>
              <a:t> </a:t>
            </a:r>
            <a:r>
              <a:rPr lang="fi-FI" sz="1800" dirty="0"/>
              <a:t>napsahdus, valumisen </a:t>
            </a:r>
            <a:r>
              <a:rPr lang="fi-FI" sz="1800" dirty="0" smtClean="0"/>
              <a:t>tunne</a:t>
            </a:r>
          </a:p>
          <a:p>
            <a:pPr lvl="1"/>
            <a:r>
              <a:rPr lang="fi-FI" sz="1800" dirty="0" smtClean="0"/>
              <a:t>päänsärky </a:t>
            </a:r>
            <a:r>
              <a:rPr lang="fi-FI" sz="1800" dirty="0"/>
              <a:t>ja </a:t>
            </a:r>
            <a:r>
              <a:rPr lang="fi-FI" sz="1800" dirty="0" smtClean="0"/>
              <a:t>oksentelu</a:t>
            </a:r>
            <a:endParaRPr lang="fi-FI" sz="1800" dirty="0"/>
          </a:p>
          <a:p>
            <a:r>
              <a:rPr lang="fi-FI" dirty="0"/>
              <a:t>tajunta heikkenee joskus tajuttomuuteen saakka</a:t>
            </a:r>
          </a:p>
          <a:p>
            <a:pPr lvl="1"/>
            <a:r>
              <a:rPr lang="fi-FI" sz="1800" dirty="0"/>
              <a:t>riippuu potilaan iästä, vuodon suuruudesta ja sijainnista</a:t>
            </a:r>
          </a:p>
          <a:p>
            <a:r>
              <a:rPr lang="fi-FI" dirty="0" err="1"/>
              <a:t>Toispuolihalvaus</a:t>
            </a:r>
            <a:r>
              <a:rPr lang="fi-FI" dirty="0"/>
              <a:t> on tavallinen </a:t>
            </a:r>
          </a:p>
          <a:p>
            <a:r>
              <a:rPr lang="fi-FI" dirty="0" smtClean="0"/>
              <a:t>Hengitys </a:t>
            </a:r>
            <a:r>
              <a:rPr lang="fi-FI" dirty="0"/>
              <a:t>voi kiihtyä ja syventyä, kuumereaktio mahdollinen</a:t>
            </a:r>
          </a:p>
          <a:p>
            <a:r>
              <a:rPr lang="fi-FI" dirty="0"/>
              <a:t>noin 30 % kuolee neljän ensimmäisen viikon aikana</a:t>
            </a:r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4"/>
          <a:srcRect l="49963" t="12312" b="11083"/>
          <a:stretch/>
        </p:blipFill>
        <p:spPr>
          <a:xfrm>
            <a:off x="8387458" y="1324301"/>
            <a:ext cx="3592640" cy="4141078"/>
          </a:xfrm>
          <a:prstGeom prst="rect">
            <a:avLst/>
          </a:prstGeom>
        </p:spPr>
      </p:pic>
      <p:pic>
        <p:nvPicPr>
          <p:cNvPr id="5" name="Ään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2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71"/>
    </mc:Choice>
    <mc:Fallback xmlns="">
      <p:transition spd="slow" advTm="61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599" y="698552"/>
            <a:ext cx="10972800" cy="647700"/>
          </a:xfrm>
        </p:spPr>
        <p:txBody>
          <a:bodyPr/>
          <a:lstStyle/>
          <a:p>
            <a:r>
              <a:rPr lang="fi-FI" dirty="0" smtClean="0"/>
              <a:t>Aivoverenvuoto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50812" y="1575443"/>
            <a:ext cx="8079633" cy="4291013"/>
          </a:xfrm>
          <a:prstGeom prst="rect">
            <a:avLst/>
          </a:prstGeom>
        </p:spPr>
      </p:pic>
      <p:pic>
        <p:nvPicPr>
          <p:cNvPr id="5" name="Ään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9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8"/>
    </mc:Choice>
    <mc:Fallback xmlns="">
      <p:transition spd="slow" advTm="43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264310" y="175871"/>
            <a:ext cx="7846142" cy="647700"/>
          </a:xfrm>
        </p:spPr>
        <p:txBody>
          <a:bodyPr/>
          <a:lstStyle/>
          <a:p>
            <a:r>
              <a:rPr lang="fi-FI" dirty="0" smtClean="0"/>
              <a:t>Lukinkalvonalainen verenvuoto (SAV)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58761" y="1186222"/>
            <a:ext cx="6558115" cy="4988436"/>
          </a:xfrm>
        </p:spPr>
        <p:txBody>
          <a:bodyPr/>
          <a:lstStyle/>
          <a:p>
            <a:r>
              <a:rPr lang="fi-FI" dirty="0"/>
              <a:t>(Tyyppi)oireet alkavat äkisti (keski-ikä 60 v, mutta voi olla nuorikin)</a:t>
            </a:r>
          </a:p>
          <a:p>
            <a:pPr lvl="1"/>
            <a:r>
              <a:rPr lang="fi-FI" sz="1800" dirty="0"/>
              <a:t>ankara päänsärky, </a:t>
            </a:r>
            <a:r>
              <a:rPr lang="fi-FI" sz="1800" dirty="0" smtClean="0"/>
              <a:t>pahinta </a:t>
            </a:r>
            <a:r>
              <a:rPr lang="fi-FI" sz="1800" dirty="0"/>
              <a:t>takaraivossa ja niskassa. </a:t>
            </a:r>
          </a:p>
          <a:p>
            <a:pPr lvl="1"/>
            <a:r>
              <a:rPr lang="fi-FI" sz="1800" dirty="0" smtClean="0"/>
              <a:t>Niskajäykkyys, pahoinvointi</a:t>
            </a:r>
            <a:r>
              <a:rPr lang="fi-FI" sz="1800" dirty="0"/>
              <a:t>, </a:t>
            </a:r>
            <a:r>
              <a:rPr lang="fi-FI" sz="1800" dirty="0" smtClean="0"/>
              <a:t>oksentelu</a:t>
            </a:r>
            <a:endParaRPr lang="fi-FI" sz="1800" dirty="0"/>
          </a:p>
          <a:p>
            <a:pPr lvl="1"/>
            <a:r>
              <a:rPr lang="fi-FI" sz="1800" dirty="0"/>
              <a:t>Joskus potilas menettää </a:t>
            </a:r>
            <a:r>
              <a:rPr lang="fi-FI" sz="1800" dirty="0" smtClean="0"/>
              <a:t>tajuntansa</a:t>
            </a:r>
            <a:r>
              <a:rPr lang="fi-FI" sz="1800" dirty="0"/>
              <a:t> </a:t>
            </a:r>
            <a:r>
              <a:rPr lang="fi-FI" sz="1800" dirty="0" smtClean="0"/>
              <a:t>(voi palata)</a:t>
            </a:r>
            <a:endParaRPr lang="fi-FI" sz="1800" dirty="0"/>
          </a:p>
          <a:p>
            <a:r>
              <a:rPr lang="fi-FI" dirty="0"/>
              <a:t>Vuodon alkuun voi liittyä epileptinen </a:t>
            </a:r>
            <a:r>
              <a:rPr lang="fi-FI" dirty="0" smtClean="0"/>
              <a:t>kohtaus</a:t>
            </a:r>
            <a:endParaRPr lang="fi-FI" dirty="0"/>
          </a:p>
          <a:p>
            <a:r>
              <a:rPr lang="fi-FI" dirty="0"/>
              <a:t>Noin 5–10 %:lla todetaan </a:t>
            </a:r>
            <a:r>
              <a:rPr lang="fi-FI" dirty="0" smtClean="0"/>
              <a:t>halvausoireita</a:t>
            </a:r>
          </a:p>
          <a:p>
            <a:pPr lvl="1"/>
            <a:r>
              <a:rPr lang="fi-FI" dirty="0" smtClean="0"/>
              <a:t>aivokudokseen </a:t>
            </a:r>
            <a:r>
              <a:rPr lang="fi-FI" dirty="0"/>
              <a:t>vuotanut </a:t>
            </a:r>
            <a:r>
              <a:rPr lang="fi-FI" dirty="0" smtClean="0"/>
              <a:t>veri</a:t>
            </a:r>
            <a:endParaRPr lang="fi-FI" dirty="0"/>
          </a:p>
          <a:p>
            <a:r>
              <a:rPr lang="fi-FI" dirty="0"/>
              <a:t>10–15 % kuolee ennen kuin ehtii </a:t>
            </a:r>
            <a:r>
              <a:rPr lang="fi-FI" dirty="0" smtClean="0"/>
              <a:t>sairaalaan</a:t>
            </a:r>
          </a:p>
          <a:p>
            <a:r>
              <a:rPr lang="fi-FI" dirty="0" smtClean="0"/>
              <a:t>Osa toipuu ennalleen huolimatta mahdollisista rajuista alkuoireista! </a:t>
            </a:r>
            <a:endParaRPr lang="fi-FI" dirty="0"/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272" y="963562"/>
            <a:ext cx="4658353" cy="5302593"/>
          </a:xfrm>
          <a:prstGeom prst="rect">
            <a:avLst/>
          </a:prstGeom>
        </p:spPr>
      </p:pic>
      <p:pic>
        <p:nvPicPr>
          <p:cNvPr id="6" name="Ään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5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37"/>
    </mc:Choice>
    <mc:Fallback xmlns="">
      <p:transition spd="slow" advTm="110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149" y="988660"/>
            <a:ext cx="10079788" cy="5159892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2322786" y="6148552"/>
            <a:ext cx="894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/>
              <a:t>Muista perusmittaukset normaaliin tapaan (mukaan lukien lämpö ja glukoosi) !</a:t>
            </a:r>
            <a:endParaRPr lang="fi-FI" sz="2000" b="1" dirty="0"/>
          </a:p>
        </p:txBody>
      </p:sp>
      <p:pic>
        <p:nvPicPr>
          <p:cNvPr id="3" name="Ään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76"/>
    </mc:Choice>
    <mc:Fallback xmlns="">
      <p:transition spd="slow" advTm="155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66821" y="1400092"/>
            <a:ext cx="10972800" cy="647700"/>
          </a:xfrm>
        </p:spPr>
        <p:txBody>
          <a:bodyPr/>
          <a:lstStyle/>
          <a:p>
            <a:r>
              <a:rPr lang="fi-FI" sz="4000" dirty="0"/>
              <a:t>Tajunnan tason häiriöt -koulutussarja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354350" y="2923427"/>
            <a:ext cx="9874089" cy="2416007"/>
          </a:xfrm>
        </p:spPr>
        <p:txBody>
          <a:bodyPr/>
          <a:lstStyle/>
          <a:p>
            <a:r>
              <a:rPr lang="fi-FI" sz="3200" dirty="0"/>
              <a:t>EA 1 2021: Tajunnan tason häiriöt - yleiskatsaus</a:t>
            </a:r>
          </a:p>
          <a:p>
            <a:r>
              <a:rPr lang="fi-FI" sz="3200" b="1" dirty="0"/>
              <a:t>EA 2 2021: Aivoverenkiertohäiriö ja kouristelu</a:t>
            </a:r>
          </a:p>
          <a:p>
            <a:r>
              <a:rPr lang="fi-FI" sz="3200" dirty="0"/>
              <a:t>EA 3 2021: Myrkytys ja sokeritasapainon häiriö</a:t>
            </a:r>
          </a:p>
        </p:txBody>
      </p:sp>
      <p:sp>
        <p:nvSpPr>
          <p:cNvPr id="4" name="Nuoli oikealle 3"/>
          <p:cNvSpPr/>
          <p:nvPr/>
        </p:nvSpPr>
        <p:spPr>
          <a:xfrm>
            <a:off x="422787" y="3667432"/>
            <a:ext cx="845574" cy="344129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Ään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5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626"/>
    </mc:Choice>
    <mc:Fallback xmlns="">
      <p:transition advTm="63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17755" y="1003352"/>
            <a:ext cx="10972800" cy="647700"/>
          </a:xfrm>
        </p:spPr>
        <p:txBody>
          <a:bodyPr/>
          <a:lstStyle/>
          <a:p>
            <a:r>
              <a:rPr lang="fi-FI" dirty="0" smtClean="0"/>
              <a:t>Epäily aivoverenkiertohäiriöstä - </a:t>
            </a:r>
            <a:r>
              <a:rPr lang="fi-FI" dirty="0"/>
              <a:t>k</a:t>
            </a:r>
            <a:r>
              <a:rPr lang="fi-FI" dirty="0" smtClean="0"/>
              <a:t>iire sairaalaan!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1835151"/>
            <a:ext cx="5609900" cy="4291013"/>
          </a:xfrm>
        </p:spPr>
        <p:txBody>
          <a:bodyPr/>
          <a:lstStyle/>
          <a:p>
            <a:r>
              <a:rPr lang="fi-FI" dirty="0" smtClean="0"/>
              <a:t>Diagnoosin teko!</a:t>
            </a:r>
          </a:p>
          <a:p>
            <a:r>
              <a:rPr lang="fi-FI" dirty="0" smtClean="0"/>
              <a:t>Jos aivovaltimotukos, se pitää saada auki!</a:t>
            </a:r>
          </a:p>
          <a:p>
            <a:pPr lvl="1"/>
            <a:r>
              <a:rPr lang="fi-FI" dirty="0" smtClean="0"/>
              <a:t>Liuotushoito tai mekaaninen </a:t>
            </a:r>
            <a:r>
              <a:rPr lang="fi-FI" dirty="0" err="1" smtClean="0"/>
              <a:t>trombektomia</a:t>
            </a:r>
            <a:endParaRPr lang="fi-FI" dirty="0" smtClean="0"/>
          </a:p>
          <a:p>
            <a:pPr lvl="1"/>
            <a:r>
              <a:rPr lang="fi-FI" dirty="0" smtClean="0"/>
              <a:t>Yleishoito aivoverenkiertohäiriöyksikössä </a:t>
            </a:r>
          </a:p>
          <a:p>
            <a:r>
              <a:rPr lang="fi-FI" dirty="0" smtClean="0"/>
              <a:t>Jos vuoto</a:t>
            </a:r>
          </a:p>
          <a:p>
            <a:pPr lvl="1"/>
            <a:r>
              <a:rPr lang="fi-FI" dirty="0" smtClean="0"/>
              <a:t>ICH -&gt; joissain tapauksissa leikkaus</a:t>
            </a:r>
          </a:p>
          <a:p>
            <a:pPr lvl="1"/>
            <a:r>
              <a:rPr lang="fi-FI" dirty="0" smtClean="0"/>
              <a:t>SAV -&gt; repeytyneen aivovaltimopullistuman hoito</a:t>
            </a:r>
          </a:p>
          <a:p>
            <a:pPr lvl="1"/>
            <a:r>
              <a:rPr lang="fi-FI" dirty="0" smtClean="0"/>
              <a:t>Tehohoito</a:t>
            </a:r>
            <a:endParaRPr lang="fi-FI" dirty="0"/>
          </a:p>
          <a:p>
            <a:pPr lvl="1"/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238" y="2045358"/>
            <a:ext cx="5471056" cy="3640739"/>
          </a:xfrm>
          <a:prstGeom prst="rect">
            <a:avLst/>
          </a:prstGeom>
        </p:spPr>
      </p:pic>
      <p:pic>
        <p:nvPicPr>
          <p:cNvPr id="5" name="Ään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8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89"/>
    </mc:Choice>
    <mc:Fallback xmlns="">
      <p:transition spd="slow" advTm="77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6028" y="684651"/>
            <a:ext cx="10972800" cy="647700"/>
          </a:xfrm>
        </p:spPr>
        <p:txBody>
          <a:bodyPr/>
          <a:lstStyle/>
          <a:p>
            <a:r>
              <a:rPr lang="fi-FI" dirty="0" smtClean="0"/>
              <a:t>Kouristelu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36028" y="1542896"/>
            <a:ext cx="10972800" cy="4291013"/>
          </a:xfrm>
        </p:spPr>
        <p:txBody>
          <a:bodyPr/>
          <a:lstStyle/>
          <a:p>
            <a:r>
              <a:rPr lang="fi-FI" dirty="0" smtClean="0"/>
              <a:t>Epileptinen kohtaus johtuu aivojen hermosolujen poikkeuksellisesta sähköisestä purkauksesta</a:t>
            </a:r>
          </a:p>
          <a:p>
            <a:pPr lvl="1"/>
            <a:r>
              <a:rPr lang="fi-FI" dirty="0" smtClean="0"/>
              <a:t>Moniin </a:t>
            </a:r>
            <a:r>
              <a:rPr lang="fi-FI" dirty="0"/>
              <a:t>akuutteihin sairauksiin, kuten aivotulehduksiin, elimistön </a:t>
            </a:r>
            <a:r>
              <a:rPr lang="fi-FI" dirty="0" smtClean="0"/>
              <a:t>nestetasapainohäiriöihin, alkoholin vieroitusoireisiin, aivoverenvuotoihin, liittyy suurentunut riski saada </a:t>
            </a:r>
            <a:r>
              <a:rPr lang="fi-FI" dirty="0" err="1" smtClean="0"/>
              <a:t>epilepstisiä</a:t>
            </a:r>
            <a:r>
              <a:rPr lang="fi-FI" dirty="0" smtClean="0"/>
              <a:t> kohtauksia</a:t>
            </a:r>
            <a:endParaRPr lang="fi-FI" dirty="0"/>
          </a:p>
          <a:p>
            <a:r>
              <a:rPr lang="fi-FI" dirty="0"/>
              <a:t>Epilepsia määritellään taipumukseksi saada toistuvia epileptisiä kohtauksia ilman erityisiä altistavia tekijöitä. </a:t>
            </a:r>
            <a:r>
              <a:rPr lang="fi-FI" dirty="0" smtClean="0"/>
              <a:t>​</a:t>
            </a:r>
            <a:endParaRPr lang="fi-FI" dirty="0"/>
          </a:p>
          <a:p>
            <a:r>
              <a:rPr lang="fi-FI" dirty="0"/>
              <a:t>Kuumekouristus syntyy samankaltaisilla mekanismeilla kuin </a:t>
            </a:r>
            <a:r>
              <a:rPr lang="fi-FI" dirty="0" smtClean="0"/>
              <a:t>epilepsiakohtaus</a:t>
            </a:r>
          </a:p>
          <a:p>
            <a:r>
              <a:rPr lang="fi-FI" dirty="0"/>
              <a:t>Muita kohtausmaisia oireita, jotka muistuttavat epileptisiä </a:t>
            </a:r>
            <a:r>
              <a:rPr lang="fi-FI" dirty="0" smtClean="0"/>
              <a:t>kohtauksia</a:t>
            </a:r>
          </a:p>
          <a:p>
            <a:pPr lvl="1"/>
            <a:r>
              <a:rPr lang="fi-FI" dirty="0"/>
              <a:t>P</a:t>
            </a:r>
            <a:r>
              <a:rPr lang="fi-FI" dirty="0" smtClean="0"/>
              <a:t>yörtyminen</a:t>
            </a:r>
            <a:r>
              <a:rPr lang="fi-FI" dirty="0"/>
              <a:t>, </a:t>
            </a:r>
            <a:r>
              <a:rPr lang="fi-FI" dirty="0" smtClean="0"/>
              <a:t>elottomuus, malignit </a:t>
            </a:r>
            <a:r>
              <a:rPr lang="fi-FI" dirty="0"/>
              <a:t>rytmihäiriöt, hankalat migreenikohtaukset, psykogeeniset </a:t>
            </a:r>
            <a:r>
              <a:rPr lang="fi-FI" dirty="0" smtClean="0"/>
              <a:t>kohtaukset jne.</a:t>
            </a:r>
            <a:endParaRPr lang="fi-FI" dirty="0"/>
          </a:p>
          <a:p>
            <a:endParaRPr lang="fi-FI" dirty="0"/>
          </a:p>
        </p:txBody>
      </p:sp>
      <p:pic>
        <p:nvPicPr>
          <p:cNvPr id="4" name="Ään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0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12"/>
    </mc:Choice>
    <mc:Fallback xmlns="">
      <p:transition spd="slow" advTm="120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Epileptinen kohtaus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1835151"/>
            <a:ext cx="7409793" cy="4291013"/>
          </a:xfrm>
        </p:spPr>
        <p:txBody>
          <a:bodyPr/>
          <a:lstStyle/>
          <a:p>
            <a:r>
              <a:rPr lang="fi-FI" dirty="0" smtClean="0"/>
              <a:t>Voi olla paikallinen (taju saattaa säilyä) tai yleistynyt (tajuttomuus-kouristuskohtaus)</a:t>
            </a:r>
          </a:p>
          <a:p>
            <a:r>
              <a:rPr lang="fi-FI" dirty="0" smtClean="0"/>
              <a:t>Kesto </a:t>
            </a:r>
            <a:r>
              <a:rPr lang="fi-FI" dirty="0"/>
              <a:t>vaihtelee yleensä muutamista sekunneista muutamiin minuutteihin</a:t>
            </a:r>
            <a:r>
              <a:rPr lang="fi-FI" dirty="0" smtClean="0"/>
              <a:t>​</a:t>
            </a:r>
          </a:p>
          <a:p>
            <a:r>
              <a:rPr lang="fi-FI" dirty="0" smtClean="0"/>
              <a:t>Yli </a:t>
            </a:r>
            <a:r>
              <a:rPr lang="fi-FI" dirty="0"/>
              <a:t>30 minuuttia kestäviä kohtauksia kutsutaan epileptisiksi sarjakohtauksiksi (ns. epileptinen status)</a:t>
            </a:r>
            <a:r>
              <a:rPr lang="fi-FI" dirty="0" smtClean="0"/>
              <a:t>​</a:t>
            </a:r>
          </a:p>
          <a:p>
            <a:pPr lvl="1"/>
            <a:r>
              <a:rPr lang="fi-FI" dirty="0" smtClean="0"/>
              <a:t>voivat </a:t>
            </a:r>
            <a:r>
              <a:rPr lang="fi-FI" dirty="0"/>
              <a:t>kestää useita tunteja tai jopa vuorokausia. </a:t>
            </a:r>
            <a:r>
              <a:rPr lang="fi-FI" dirty="0" smtClean="0"/>
              <a:t>​</a:t>
            </a:r>
            <a:endParaRPr lang="fi-FI" dirty="0"/>
          </a:p>
          <a:p>
            <a:pPr lvl="1"/>
            <a:r>
              <a:rPr lang="fi-FI" dirty="0"/>
              <a:t>Erityisesti </a:t>
            </a:r>
            <a:r>
              <a:rPr lang="fi-FI" dirty="0" smtClean="0"/>
              <a:t>tajuttomuus-kouristuskohtaukset voivat </a:t>
            </a:r>
            <a:r>
              <a:rPr lang="fi-FI" dirty="0"/>
              <a:t>olla hengenvaarallisia</a:t>
            </a:r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9393" y="510846"/>
            <a:ext cx="4068652" cy="5424869"/>
          </a:xfrm>
          <a:prstGeom prst="rect">
            <a:avLst/>
          </a:prstGeom>
        </p:spPr>
      </p:pic>
      <p:pic>
        <p:nvPicPr>
          <p:cNvPr id="5" name="Ään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1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68"/>
    </mc:Choice>
    <mc:Fallback xmlns="">
      <p:transition spd="slow" advTm="109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/>
          <p:cNvPicPr>
            <a:picLocks noChangeAspect="1"/>
          </p:cNvPicPr>
          <p:nvPr/>
        </p:nvPicPr>
        <p:blipFill rotWithShape="1">
          <a:blip r:embed="rId4"/>
          <a:srcRect l="12960" t="10269" r="12131" b="6218"/>
          <a:stretch/>
        </p:blipFill>
        <p:spPr>
          <a:xfrm>
            <a:off x="1750142" y="1052050"/>
            <a:ext cx="8770374" cy="5380599"/>
          </a:xfrm>
          <a:prstGeom prst="rect">
            <a:avLst/>
          </a:prstGeom>
        </p:spPr>
      </p:pic>
      <p:pic>
        <p:nvPicPr>
          <p:cNvPr id="2" name="Ääni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7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72"/>
    </mc:Choice>
    <mc:Fallback xmlns="">
      <p:transition spd="slow" advTm="165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Kouristuskohtauksen hoito (EVY)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hoito aloitetaan peruselintoimintojen arvioimisella ja </a:t>
            </a:r>
            <a:r>
              <a:rPr lang="fi-FI" dirty="0" smtClean="0"/>
              <a:t>turvaamisella</a:t>
            </a:r>
          </a:p>
          <a:p>
            <a:pPr lvl="1"/>
            <a:r>
              <a:rPr lang="fi-FI" dirty="0" smtClean="0"/>
              <a:t>poissulje elottomuus</a:t>
            </a:r>
            <a:endParaRPr lang="fi-FI" dirty="0"/>
          </a:p>
          <a:p>
            <a:pPr lvl="1"/>
            <a:r>
              <a:rPr lang="fi-FI" dirty="0" smtClean="0"/>
              <a:t>Ensiarvio (ABCDE)</a:t>
            </a:r>
          </a:p>
          <a:p>
            <a:pPr lvl="1"/>
            <a:r>
              <a:rPr lang="fi-FI" dirty="0" smtClean="0"/>
              <a:t>Glukoosi !</a:t>
            </a:r>
            <a:endParaRPr lang="fi-FI" dirty="0"/>
          </a:p>
          <a:p>
            <a:r>
              <a:rPr lang="fi-FI" dirty="0" smtClean="0"/>
              <a:t>Aloitetaan </a:t>
            </a:r>
            <a:r>
              <a:rPr lang="fi-FI" dirty="0"/>
              <a:t>lisähapen anto </a:t>
            </a:r>
            <a:r>
              <a:rPr lang="fi-FI" dirty="0" smtClean="0"/>
              <a:t>maskilla</a:t>
            </a:r>
          </a:p>
          <a:p>
            <a:pPr lvl="1"/>
            <a:r>
              <a:rPr lang="fi-FI" dirty="0" smtClean="0"/>
              <a:t>hengityksen </a:t>
            </a:r>
            <a:r>
              <a:rPr lang="fi-FI" dirty="0"/>
              <a:t>avustamiseen tulee varautua kouristuksen pitkittyessä</a:t>
            </a:r>
            <a:r>
              <a:rPr lang="fi-FI" dirty="0" smtClean="0"/>
              <a:t>​</a:t>
            </a:r>
          </a:p>
          <a:p>
            <a:r>
              <a:rPr lang="fi-FI" dirty="0"/>
              <a:t>K</a:t>
            </a:r>
            <a:r>
              <a:rPr lang="fi-FI" dirty="0" smtClean="0"/>
              <a:t>ouristelun </a:t>
            </a:r>
            <a:r>
              <a:rPr lang="fi-FI" dirty="0"/>
              <a:t>loputtua potilas asetetaan kylkiasentoon</a:t>
            </a:r>
            <a:r>
              <a:rPr lang="fi-FI" dirty="0" smtClean="0"/>
              <a:t>​</a:t>
            </a:r>
          </a:p>
          <a:p>
            <a:pPr lvl="1"/>
            <a:r>
              <a:rPr lang="fi-FI" dirty="0" smtClean="0"/>
              <a:t>Tarkennettu tilanarvio (ABCDE)</a:t>
            </a:r>
          </a:p>
          <a:p>
            <a:pPr lvl="1"/>
            <a:r>
              <a:rPr lang="fi-FI" dirty="0" smtClean="0"/>
              <a:t>Neurologinen arvio erityisesti (</a:t>
            </a:r>
            <a:r>
              <a:rPr lang="fi-FI" dirty="0" err="1" smtClean="0"/>
              <a:t>pupillat</a:t>
            </a:r>
            <a:r>
              <a:rPr lang="fi-FI" dirty="0" smtClean="0"/>
              <a:t>, raajapuolierot)</a:t>
            </a:r>
          </a:p>
          <a:p>
            <a:r>
              <a:rPr lang="fi-FI" dirty="0" smtClean="0"/>
              <a:t>Jälkiuni normaalia, tajunta pitäisi olla selkeästi parantunut 10 min kohdalla!</a:t>
            </a:r>
            <a:endParaRPr lang="fi-FI" dirty="0"/>
          </a:p>
        </p:txBody>
      </p:sp>
      <p:pic>
        <p:nvPicPr>
          <p:cNvPr id="4" name="Ään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9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82"/>
    </mc:Choice>
    <mc:Fallback xmlns="">
      <p:transition spd="slow" advTm="99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Kirjauksessa huomioitava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1835151"/>
            <a:ext cx="8607972" cy="4291013"/>
          </a:xfrm>
        </p:spPr>
        <p:txBody>
          <a:bodyPr/>
          <a:lstStyle/>
          <a:p>
            <a:r>
              <a:rPr lang="fi-FI" dirty="0" smtClean="0"/>
              <a:t>Alkuoireet </a:t>
            </a:r>
            <a:r>
              <a:rPr lang="fi-FI" dirty="0"/>
              <a:t>(</a:t>
            </a:r>
            <a:r>
              <a:rPr lang="fi-FI" dirty="0" smtClean="0"/>
              <a:t>kohtauskuvaus) ja niiden alkamisajankohta </a:t>
            </a:r>
            <a:r>
              <a:rPr lang="fi-FI" dirty="0"/>
              <a:t>(</a:t>
            </a:r>
            <a:r>
              <a:rPr lang="fi-FI" dirty="0" smtClean="0"/>
              <a:t>klo)</a:t>
            </a:r>
          </a:p>
          <a:p>
            <a:r>
              <a:rPr lang="fi-FI" dirty="0"/>
              <a:t>T</a:t>
            </a:r>
            <a:r>
              <a:rPr lang="fi-FI" dirty="0" smtClean="0"/>
              <a:t>ila </a:t>
            </a:r>
            <a:r>
              <a:rPr lang="fi-FI" dirty="0"/>
              <a:t>tavattaessa (</a:t>
            </a:r>
            <a:r>
              <a:rPr lang="fi-FI" dirty="0" smtClean="0"/>
              <a:t>kohtauskuvaus)</a:t>
            </a:r>
          </a:p>
          <a:p>
            <a:r>
              <a:rPr lang="fi-FI" dirty="0"/>
              <a:t>A</a:t>
            </a:r>
            <a:r>
              <a:rPr lang="fi-FI" dirty="0" smtClean="0"/>
              <a:t>nnettu </a:t>
            </a:r>
            <a:r>
              <a:rPr lang="fi-FI" dirty="0"/>
              <a:t>lääkitys</a:t>
            </a:r>
            <a:r>
              <a:rPr lang="fi-FI" dirty="0" smtClean="0"/>
              <a:t>​ (klo)</a:t>
            </a:r>
            <a:endParaRPr lang="fi-FI" dirty="0"/>
          </a:p>
          <a:p>
            <a:r>
              <a:rPr lang="fi-FI" dirty="0" smtClean="0"/>
              <a:t>Kouristuksen </a:t>
            </a:r>
            <a:r>
              <a:rPr lang="fi-FI" dirty="0"/>
              <a:t>loppuminen (klo) tajunnan palautuminen (</a:t>
            </a:r>
            <a:r>
              <a:rPr lang="fi-FI" dirty="0" smtClean="0"/>
              <a:t>klo)</a:t>
            </a:r>
          </a:p>
          <a:p>
            <a:r>
              <a:rPr lang="fi-FI" dirty="0" smtClean="0"/>
              <a:t>Vitaalit 5 minuutin välein</a:t>
            </a:r>
          </a:p>
          <a:p>
            <a:pPr lvl="1"/>
            <a:r>
              <a:rPr lang="fi-FI" dirty="0" smtClean="0"/>
              <a:t>Verenpaine, syke, SpO2, hengitystaajuus, tajunta</a:t>
            </a:r>
          </a:p>
          <a:p>
            <a:pPr lvl="1"/>
            <a:r>
              <a:rPr lang="fi-FI" dirty="0" smtClean="0"/>
              <a:t>glukoosi, </a:t>
            </a:r>
            <a:r>
              <a:rPr lang="fi-FI" dirty="0"/>
              <a:t>lämpö x </a:t>
            </a:r>
            <a:r>
              <a:rPr lang="fi-FI" dirty="0" smtClean="0"/>
              <a:t>1, </a:t>
            </a:r>
            <a:r>
              <a:rPr lang="fi-FI" dirty="0"/>
              <a:t>​</a:t>
            </a:r>
          </a:p>
          <a:p>
            <a:endParaRPr lang="fi-FI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/>
          <a:stretch/>
        </p:blipFill>
        <p:spPr bwMode="auto">
          <a:xfrm>
            <a:off x="9091023" y="1376363"/>
            <a:ext cx="3100977" cy="43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Ään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7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09"/>
    </mc:Choice>
    <mc:Fallback xmlns="">
      <p:transition spd="slow" advTm="68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305567"/>
            <a:ext cx="10972800" cy="647700"/>
          </a:xfrm>
        </p:spPr>
        <p:txBody>
          <a:bodyPr/>
          <a:lstStyle/>
          <a:p>
            <a:r>
              <a:rPr lang="fi-FI" dirty="0" smtClean="0"/>
              <a:t>Kuumekouristus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83173" y="1236061"/>
            <a:ext cx="7062952" cy="4291013"/>
          </a:xfrm>
        </p:spPr>
        <p:txBody>
          <a:bodyPr/>
          <a:lstStyle/>
          <a:p>
            <a:r>
              <a:rPr lang="fi-FI" dirty="0"/>
              <a:t>Tyypillinen alkamisikä (</a:t>
            </a:r>
            <a:r>
              <a:rPr lang="fi-FI" dirty="0" smtClean="0"/>
              <a:t>6kk-6v)</a:t>
            </a:r>
          </a:p>
          <a:p>
            <a:r>
              <a:rPr lang="fi-FI" dirty="0" smtClean="0"/>
              <a:t>Todennäköinen, jos tyypilliset </a:t>
            </a:r>
            <a:r>
              <a:rPr lang="fi-FI" dirty="0"/>
              <a:t>oireet sekä muiden syiden (kuten </a:t>
            </a:r>
            <a:r>
              <a:rPr lang="fi-FI" dirty="0" smtClean="0"/>
              <a:t>hypoglykemian) poissulku</a:t>
            </a:r>
          </a:p>
          <a:p>
            <a:pPr lvl="1"/>
            <a:r>
              <a:rPr lang="fi-FI" dirty="0" smtClean="0"/>
              <a:t>kuumetta </a:t>
            </a:r>
            <a:r>
              <a:rPr lang="fi-FI" dirty="0"/>
              <a:t>voi myös olla vähän tai ei lainkaan (erityisesti </a:t>
            </a:r>
            <a:r>
              <a:rPr lang="fi-FI" dirty="0" smtClean="0"/>
              <a:t>oksennus/ripulitautiset)​</a:t>
            </a:r>
            <a:endParaRPr lang="fi-FI" dirty="0"/>
          </a:p>
          <a:p>
            <a:r>
              <a:rPr lang="fi-FI" dirty="0"/>
              <a:t>Voimakas ulkoinen viilentäminen ei suositeltavaa</a:t>
            </a:r>
            <a:r>
              <a:rPr lang="fi-FI" dirty="0" smtClean="0"/>
              <a:t>​</a:t>
            </a:r>
            <a:endParaRPr lang="fi-FI" dirty="0"/>
          </a:p>
          <a:p>
            <a:pPr lvl="1"/>
            <a:r>
              <a:rPr lang="fi-FI" dirty="0"/>
              <a:t>lisää O2 kulutusta 35–40 %, nostaa RR, lisää vilunväristyksiä sekä veren adrenaliini- ja noradrenaliinipitoisuuksia = haitallista kouristavalle lapselle​</a:t>
            </a:r>
          </a:p>
          <a:p>
            <a:endParaRPr lang="fi-FI" dirty="0"/>
          </a:p>
          <a:p>
            <a:r>
              <a:rPr lang="fi-FI" dirty="0"/>
              <a:t>Akuuttihoidossa samat yleisperiaatteet kuin epileptisen kohtauksen hoidossa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514" y="1769351"/>
            <a:ext cx="3798386" cy="2834180"/>
          </a:xfrm>
          <a:prstGeom prst="rect">
            <a:avLst/>
          </a:prstGeom>
        </p:spPr>
      </p:pic>
      <p:pic>
        <p:nvPicPr>
          <p:cNvPr id="9" name="Ääni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2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60"/>
    </mc:Choice>
    <mc:Fallback xmlns="">
      <p:transition spd="slow" advTm="105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95451" y="1177067"/>
            <a:ext cx="10686948" cy="2390859"/>
          </a:xfrm>
        </p:spPr>
        <p:txBody>
          <a:bodyPr/>
          <a:lstStyle/>
          <a:p>
            <a:r>
              <a:rPr lang="fi-FI" dirty="0" smtClean="0"/>
              <a:t>Kouristelua voivat aiheuttaa useat eri syyt</a:t>
            </a:r>
          </a:p>
          <a:p>
            <a:pPr lvl="1"/>
            <a:r>
              <a:rPr lang="fi-FI" sz="1800" dirty="0" smtClean="0"/>
              <a:t>aivoperäiset syyt (epilepsia, aivovamma, aivoinfarkti tai –verenvuoto)</a:t>
            </a:r>
          </a:p>
          <a:p>
            <a:pPr lvl="1"/>
            <a:r>
              <a:rPr lang="fi-FI" sz="1800" dirty="0" smtClean="0"/>
              <a:t>kuumekouristelu lapsilla</a:t>
            </a:r>
          </a:p>
          <a:p>
            <a:pPr lvl="1"/>
            <a:r>
              <a:rPr lang="fi-FI" sz="1800" dirty="0" smtClean="0"/>
              <a:t>myrkytys</a:t>
            </a:r>
          </a:p>
          <a:p>
            <a:r>
              <a:rPr lang="fi-FI" dirty="0" smtClean="0"/>
              <a:t>Pitkittynyt kouristelu kestää yli 5 min</a:t>
            </a:r>
          </a:p>
          <a:p>
            <a:pPr lvl="1"/>
            <a:r>
              <a:rPr lang="fi-FI" sz="1800" dirty="0" smtClean="0"/>
              <a:t>status </a:t>
            </a:r>
            <a:r>
              <a:rPr lang="fi-FI" sz="1800" dirty="0" err="1" smtClean="0"/>
              <a:t>epilepticus</a:t>
            </a:r>
            <a:r>
              <a:rPr lang="fi-FI" sz="1800" dirty="0" smtClean="0"/>
              <a:t>= yli 30 min tai useita peräkkäisiä kohtauksia ilman että herää kunnolla</a:t>
            </a:r>
          </a:p>
        </p:txBody>
      </p:sp>
      <p:sp>
        <p:nvSpPr>
          <p:cNvPr id="4" name="Pyöristetty suorakulmio 3"/>
          <p:cNvSpPr/>
          <p:nvPr/>
        </p:nvSpPr>
        <p:spPr>
          <a:xfrm>
            <a:off x="4341340" y="383059"/>
            <a:ext cx="3509319" cy="568411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 smtClean="0"/>
              <a:t>Kouristelu 772</a:t>
            </a:r>
            <a:endParaRPr lang="fi-FI" sz="3200" b="1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451" y="3793524"/>
            <a:ext cx="10686948" cy="2468794"/>
          </a:xfrm>
          <a:prstGeom prst="rect">
            <a:avLst/>
          </a:prstGeom>
          <a:solidFill>
            <a:srgbClr val="00B050"/>
          </a:solidFill>
          <a:ln w="38100">
            <a:solidFill>
              <a:srgbClr val="C00000"/>
            </a:solidFill>
          </a:ln>
        </p:spPr>
      </p:pic>
      <p:pic>
        <p:nvPicPr>
          <p:cNvPr id="8" name="Ääni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5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49"/>
    </mc:Choice>
    <mc:Fallback xmlns="">
      <p:transition spd="slow" advTm="65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923052"/>
            <a:ext cx="10972800" cy="647700"/>
          </a:xfrm>
        </p:spPr>
        <p:txBody>
          <a:bodyPr/>
          <a:lstStyle/>
          <a:p>
            <a:r>
              <a:rPr lang="fi-FI" sz="4800" dirty="0"/>
              <a:t>Kiitos!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3200" dirty="0"/>
              <a:t>Luentoon liittyvät harjoitukset erillisellä ohjeella!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56" y="3030649"/>
            <a:ext cx="5209903" cy="2507266"/>
          </a:xfrm>
          <a:prstGeom prst="rect">
            <a:avLst/>
          </a:prstGeom>
        </p:spPr>
      </p:pic>
      <p:pic>
        <p:nvPicPr>
          <p:cNvPr id="4" name="Ään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1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371"/>
    </mc:Choice>
    <mc:Fallback xmlns="">
      <p:transition advTm="18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83287" y="946565"/>
            <a:ext cx="10972800" cy="647700"/>
          </a:xfrm>
        </p:spPr>
        <p:txBody>
          <a:bodyPr/>
          <a:lstStyle/>
          <a:p>
            <a:r>
              <a:rPr lang="fi-FI" dirty="0"/>
              <a:t>Saattaa liittyä useisiin tehtävälajeihin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071816" y="2220485"/>
            <a:ext cx="5413727" cy="2514428"/>
          </a:xfrm>
          <a:solidFill>
            <a:srgbClr val="FFC000"/>
          </a:solidFill>
          <a:ln w="28575">
            <a:solidFill>
              <a:srgbClr val="FF0000"/>
            </a:solidFill>
          </a:ln>
        </p:spPr>
        <p:txBody>
          <a:bodyPr/>
          <a:lstStyle/>
          <a:p>
            <a:r>
              <a:rPr lang="fi-FI" sz="2800" dirty="0"/>
              <a:t>Tajuttomuus 702</a:t>
            </a:r>
          </a:p>
          <a:p>
            <a:r>
              <a:rPr lang="fi-FI" sz="2800" dirty="0"/>
              <a:t>Aivoverenkierron häiriö 706</a:t>
            </a:r>
          </a:p>
          <a:p>
            <a:r>
              <a:rPr lang="fi-FI" sz="2800" dirty="0"/>
              <a:t>Myrkytys 752</a:t>
            </a:r>
          </a:p>
          <a:p>
            <a:r>
              <a:rPr lang="fi-FI" sz="2800" dirty="0"/>
              <a:t>Sokeritasapainon häiriö 771</a:t>
            </a:r>
          </a:p>
          <a:p>
            <a:r>
              <a:rPr lang="fi-FI" sz="2800" dirty="0"/>
              <a:t>Kouristelu 772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164" y="1737283"/>
            <a:ext cx="1096600" cy="4164227"/>
          </a:xfrm>
          <a:prstGeom prst="rect">
            <a:avLst/>
          </a:prstGeom>
        </p:spPr>
      </p:pic>
      <p:sp>
        <p:nvSpPr>
          <p:cNvPr id="5" name="Alanuoli 4"/>
          <p:cNvSpPr/>
          <p:nvPr/>
        </p:nvSpPr>
        <p:spPr>
          <a:xfrm rot="7887741">
            <a:off x="7827159" y="3543617"/>
            <a:ext cx="329049" cy="1285103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Ääni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231"/>
    </mc:Choice>
    <mc:Fallback xmlns="">
      <p:transition advTm="20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96900" y="828779"/>
            <a:ext cx="10972800" cy="647700"/>
          </a:xfrm>
        </p:spPr>
        <p:txBody>
          <a:bodyPr/>
          <a:lstStyle/>
          <a:p>
            <a:r>
              <a:rPr lang="fi-FI" dirty="0"/>
              <a:t>Tajunnan tason lasku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1835151"/>
            <a:ext cx="5751871" cy="4291013"/>
          </a:xfrm>
        </p:spPr>
        <p:txBody>
          <a:bodyPr/>
          <a:lstStyle/>
          <a:p>
            <a:r>
              <a:rPr lang="fi-FI" dirty="0" smtClean="0"/>
              <a:t>Ihmisen tajunta (tietoisuus itsestään ja ympäristöstään) voi laskea monella tavalla</a:t>
            </a:r>
          </a:p>
          <a:p>
            <a:pPr lvl="1"/>
            <a:r>
              <a:rPr lang="fi-FI" dirty="0" smtClean="0"/>
              <a:t>Unelias, mutta asiallinen</a:t>
            </a:r>
          </a:p>
          <a:p>
            <a:pPr lvl="1"/>
            <a:r>
              <a:rPr lang="fi-FI" dirty="0" smtClean="0"/>
              <a:t>Sekava, mutta virkeä (ja </a:t>
            </a:r>
            <a:r>
              <a:rPr lang="fi-FI" dirty="0" err="1" smtClean="0"/>
              <a:t>agressiivinen</a:t>
            </a:r>
            <a:r>
              <a:rPr lang="fi-FI" dirty="0" smtClean="0"/>
              <a:t>)</a:t>
            </a:r>
          </a:p>
          <a:p>
            <a:pPr lvl="1"/>
            <a:r>
              <a:rPr lang="fi-FI" dirty="0" smtClean="0"/>
              <a:t>Rauhallinen, mutta ”ihan pihalla”</a:t>
            </a:r>
          </a:p>
          <a:p>
            <a:pPr lvl="1"/>
            <a:r>
              <a:rPr lang="fi-FI" dirty="0" smtClean="0"/>
              <a:t>Virkeä, mutta tarkkarajainen neurologinen puutosoire (esim. puheen ymmärtäminen tai tuottaminen)</a:t>
            </a:r>
            <a:endParaRPr lang="fi-FI" dirty="0"/>
          </a:p>
          <a:p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146" y="1835151"/>
            <a:ext cx="5327796" cy="3375946"/>
          </a:xfrm>
          <a:prstGeom prst="rect">
            <a:avLst/>
          </a:prstGeom>
        </p:spPr>
      </p:pic>
      <p:pic>
        <p:nvPicPr>
          <p:cNvPr id="11" name="Ääni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2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5402"/>
    </mc:Choice>
    <mc:Fallback xmlns="">
      <p:transition advTm="125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452746"/>
            <a:ext cx="10972800" cy="647700"/>
          </a:xfrm>
        </p:spPr>
        <p:txBody>
          <a:bodyPr/>
          <a:lstStyle/>
          <a:p>
            <a:r>
              <a:rPr lang="fi-FI" b="1" dirty="0" smtClean="0"/>
              <a:t>Aivotoimintojen kokonaisuus</a:t>
            </a:r>
            <a:endParaRPr lang="fi-FI" b="1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1346252"/>
            <a:ext cx="10972800" cy="429101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fi-FI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Tajunnan </a:t>
            </a:r>
            <a:r>
              <a:rPr lang="fi-FI" sz="2800" dirty="0">
                <a:solidFill>
                  <a:srgbClr val="000000"/>
                </a:solidFill>
                <a:latin typeface="Calibri" panose="020F0502020204030204" pitchFamily="34" charset="0"/>
              </a:rPr>
              <a:t>taso 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2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i-FI" sz="2800" dirty="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2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i-FI" sz="2800" dirty="0">
                <a:solidFill>
                  <a:srgbClr val="000000"/>
                </a:solidFill>
                <a:latin typeface="Calibri" panose="020F0502020204030204" pitchFamily="34" charset="0"/>
              </a:rPr>
              <a:t>Henkinen tila  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2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i-FI" sz="2800" dirty="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2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i-FI" sz="2800" dirty="0">
                <a:solidFill>
                  <a:srgbClr val="000000"/>
                </a:solidFill>
                <a:latin typeface="Calibri" panose="020F0502020204030204" pitchFamily="34" charset="0"/>
              </a:rPr>
              <a:t>Orientaatio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2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i-FI" sz="2800" dirty="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2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i-FI" sz="2800" dirty="0">
                <a:solidFill>
                  <a:srgbClr val="000000"/>
                </a:solidFill>
                <a:latin typeface="Calibri" panose="020F0502020204030204" pitchFamily="34" charset="0"/>
              </a:rPr>
              <a:t>Toiminta- ja liikkumiskyky​</a:t>
            </a:r>
            <a:endParaRPr lang="fi-FI" sz="2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i-FI" sz="2800" dirty="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2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i-FI" sz="2800" dirty="0">
                <a:solidFill>
                  <a:srgbClr val="000000"/>
                </a:solidFill>
                <a:latin typeface="Calibri" panose="020F0502020204030204" pitchFamily="34" charset="0"/>
              </a:rPr>
              <a:t>Neurologiset puutokset (</a:t>
            </a:r>
            <a:r>
              <a:rPr lang="fi-FI" sz="2800" dirty="0" err="1">
                <a:solidFill>
                  <a:srgbClr val="000000"/>
                </a:solidFill>
                <a:latin typeface="Calibri" panose="020F0502020204030204" pitchFamily="34" charset="0"/>
              </a:rPr>
              <a:t>fokaalioireet</a:t>
            </a:r>
            <a:r>
              <a:rPr lang="fi-FI" sz="28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2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i-FI" sz="2800" dirty="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2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i-FI" sz="2800" dirty="0">
                <a:solidFill>
                  <a:srgbClr val="000000"/>
                </a:solidFill>
                <a:latin typeface="Calibri" panose="020F0502020204030204" pitchFamily="34" charset="0"/>
              </a:rPr>
              <a:t>(Epileptiset oireet)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2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endParaRPr lang="fi-FI" dirty="0"/>
          </a:p>
        </p:txBody>
      </p:sp>
      <p:pic>
        <p:nvPicPr>
          <p:cNvPr id="5" name="Ään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2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77"/>
    </mc:Choice>
    <mc:Fallback xmlns="">
      <p:transition spd="slow" advTm="96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Miksi aivoverenkiertohäiriö tärkeää tunnistaa?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AVH on inhimillisesti ja taloudellisesti </a:t>
            </a:r>
            <a:r>
              <a:rPr lang="fi-FI" dirty="0" smtClean="0"/>
              <a:t>suuri haaste</a:t>
            </a:r>
            <a:endParaRPr lang="fi-FI" dirty="0"/>
          </a:p>
          <a:p>
            <a:pPr lvl="1"/>
            <a:r>
              <a:rPr lang="fi-FI" dirty="0"/>
              <a:t>Pelkästään aivoinfarktin vuoksi menetetään enemmän laatupainotteisia elinvuosia kuin minkään muun sairauden takia</a:t>
            </a:r>
          </a:p>
          <a:p>
            <a:pPr lvl="1"/>
            <a:r>
              <a:rPr lang="fi-FI" dirty="0"/>
              <a:t>Kuntoutuksen, laitoshoidon ja tuen tarve mahdollisesti pitkänkin loppuelämän aikana merkittävä</a:t>
            </a:r>
          </a:p>
          <a:p>
            <a:r>
              <a:rPr lang="fi-FI" dirty="0"/>
              <a:t>Ensihoitajien diagnostiikalla on keskeinen merkitys potilaan koko tulevaisuuden kannalta</a:t>
            </a:r>
          </a:p>
          <a:p>
            <a:pPr lvl="1"/>
            <a:r>
              <a:rPr lang="fi-FI" dirty="0" smtClean="0"/>
              <a:t>Nopea työdiagnoosi!</a:t>
            </a:r>
          </a:p>
          <a:p>
            <a:pPr lvl="1"/>
            <a:r>
              <a:rPr lang="fi-FI" dirty="0"/>
              <a:t>O</a:t>
            </a:r>
            <a:r>
              <a:rPr lang="fi-FI" dirty="0" smtClean="0"/>
              <a:t>ikea hoitoonohjaus (myös ohimennyt oireisto eli ns. TIA)!</a:t>
            </a:r>
            <a:endParaRPr lang="fi-FI" dirty="0"/>
          </a:p>
          <a:p>
            <a:pPr lvl="1"/>
            <a:r>
              <a:rPr lang="fi-FI" dirty="0" smtClean="0"/>
              <a:t>Lisävammautumista </a:t>
            </a:r>
            <a:r>
              <a:rPr lang="fi-FI" dirty="0"/>
              <a:t>ehkäisevä alkuhoito</a:t>
            </a:r>
          </a:p>
          <a:p>
            <a:endParaRPr lang="fi-FI" dirty="0"/>
          </a:p>
        </p:txBody>
      </p:sp>
      <p:pic>
        <p:nvPicPr>
          <p:cNvPr id="6" name="Ään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4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19"/>
    </mc:Choice>
    <mc:Fallback xmlns="">
      <p:transition spd="slow" advTm="81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767161"/>
            <a:ext cx="10972800" cy="647700"/>
          </a:xfrm>
        </p:spPr>
        <p:txBody>
          <a:bodyPr/>
          <a:lstStyle/>
          <a:p>
            <a:r>
              <a:rPr lang="fi-FI" dirty="0"/>
              <a:t>Aivoverenkiertohäiriöt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52055"/>
            <a:ext cx="7108724" cy="3346449"/>
          </a:xfrm>
        </p:spPr>
        <p:txBody>
          <a:bodyPr/>
          <a:lstStyle/>
          <a:p>
            <a:r>
              <a:rPr lang="fi-FI" dirty="0"/>
              <a:t>Paikalliset aivojen verenkiertohäiriöt </a:t>
            </a:r>
            <a:r>
              <a:rPr lang="fi-FI" dirty="0" smtClean="0"/>
              <a:t>eivät </a:t>
            </a:r>
            <a:r>
              <a:rPr lang="fi-FI" dirty="0"/>
              <a:t>tyypillisesti laske </a:t>
            </a:r>
            <a:r>
              <a:rPr lang="fi-FI" dirty="0" smtClean="0"/>
              <a:t>tajuntaa (etenkään </a:t>
            </a:r>
            <a:r>
              <a:rPr lang="fi-FI" dirty="0"/>
              <a:t>aivovaltimotukokset) </a:t>
            </a:r>
          </a:p>
          <a:p>
            <a:pPr lvl="1"/>
            <a:r>
              <a:rPr lang="fi-FI" dirty="0" smtClean="0"/>
              <a:t>Aiheuttavat jonkin neurologisen puutosoireen</a:t>
            </a:r>
          </a:p>
          <a:p>
            <a:pPr lvl="1"/>
            <a:r>
              <a:rPr lang="fi-FI" dirty="0" smtClean="0"/>
              <a:t>Ohimennyt oire (TIA) voi ennakoida pysyvää</a:t>
            </a:r>
          </a:p>
          <a:p>
            <a:pPr marL="457200" lvl="1" indent="0">
              <a:buNone/>
            </a:pPr>
            <a:endParaRPr lang="fi-FI" dirty="0"/>
          </a:p>
          <a:p>
            <a:r>
              <a:rPr lang="fi-FI" dirty="0"/>
              <a:t>Jotkut aivoverenvuodot voivat laskea </a:t>
            </a:r>
            <a:r>
              <a:rPr lang="fi-FI" dirty="0" smtClean="0"/>
              <a:t>tajuntaa, aiheuttaa kouristelua tai </a:t>
            </a:r>
            <a:r>
              <a:rPr lang="fi-FI" dirty="0"/>
              <a:t>jopa elottomuuden</a:t>
            </a:r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323" y="1872655"/>
            <a:ext cx="4391025" cy="3905250"/>
          </a:xfrm>
          <a:prstGeom prst="rect">
            <a:avLst/>
          </a:prstGeom>
        </p:spPr>
      </p:pic>
      <p:pic>
        <p:nvPicPr>
          <p:cNvPr id="10" name="Ääni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7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72"/>
    </mc:Choice>
    <mc:Fallback xmlns="">
      <p:transition spd="slow" advTm="56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96900" y="292553"/>
            <a:ext cx="10972800" cy="647700"/>
          </a:xfrm>
        </p:spPr>
        <p:txBody>
          <a:bodyPr/>
          <a:lstStyle/>
          <a:p>
            <a:r>
              <a:rPr lang="fi-FI" dirty="0" smtClean="0"/>
              <a:t>Aivoverenkiertohäiriöt</a:t>
            </a:r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4"/>
          <a:srcRect l="12903" t="3283" r="12434"/>
          <a:stretch/>
        </p:blipFill>
        <p:spPr>
          <a:xfrm>
            <a:off x="2476992" y="1071147"/>
            <a:ext cx="7070131" cy="5151646"/>
          </a:xfrm>
          <a:prstGeom prst="rect">
            <a:avLst/>
          </a:prstGeom>
        </p:spPr>
      </p:pic>
      <p:pic>
        <p:nvPicPr>
          <p:cNvPr id="4" name="Ään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9387"/>
    </mc:Choice>
    <mc:Fallback xmlns="">
      <p:transition advTm="89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4297" y="1121339"/>
            <a:ext cx="10972800" cy="647700"/>
          </a:xfrm>
        </p:spPr>
        <p:txBody>
          <a:bodyPr/>
          <a:lstStyle/>
          <a:p>
            <a:r>
              <a:rPr lang="fi-FI" sz="4000" dirty="0" smtClean="0"/>
              <a:t>Aivoverenkiertohäiriöt - teoriassa</a:t>
            </a:r>
            <a:endParaRPr lang="fi-FI" sz="40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10454"/>
            <a:ext cx="11267769" cy="373973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i-FI" sz="3200" dirty="0"/>
              <a:t>Miten aivoverenkierto on järjestetty?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3200" dirty="0"/>
              <a:t>Mitä aivotoimintoja eri verenkiertoalueilla on?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i-FI" sz="3200" dirty="0"/>
              <a:t>Millä mekanismeilla tulee verenkiertohäiriöitä?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fi-FI" sz="3200" dirty="0">
                <a:latin typeface="Gesta Light"/>
                <a:ea typeface="ＭＳ Ｐゴシック" charset="0"/>
                <a:cs typeface="Gesta Light"/>
              </a:rPr>
              <a:t>Mitä oirekokonaisuuksia seuraa?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fi-FI" sz="3200" dirty="0">
                <a:latin typeface="Gesta Light"/>
                <a:ea typeface="ＭＳ Ｐゴシック" charset="0"/>
                <a:cs typeface="Gesta Light"/>
              </a:rPr>
              <a:t>Mitä on mahdollista tunnistaa </a:t>
            </a:r>
            <a:r>
              <a:rPr lang="fi-FI" sz="3200" dirty="0" smtClean="0">
                <a:latin typeface="Gesta Light"/>
                <a:ea typeface="ＭＳ Ｐゴシック" charset="0"/>
                <a:cs typeface="Gesta Light"/>
              </a:rPr>
              <a:t>(kentällä)?</a:t>
            </a:r>
            <a:endParaRPr lang="fi-FI" sz="3200" dirty="0">
              <a:latin typeface="Gesta Light"/>
              <a:ea typeface="ＭＳ Ｐゴシック" charset="0"/>
              <a:cs typeface="Gesta Light"/>
            </a:endParaRPr>
          </a:p>
          <a:p>
            <a:pPr lvl="5">
              <a:buFont typeface="Wingdings" panose="05000000000000000000" pitchFamily="2" charset="2"/>
              <a:buChar char="Ø"/>
            </a:pPr>
            <a:r>
              <a:rPr lang="fi-FI" sz="3200" dirty="0">
                <a:latin typeface="Gesta Light"/>
                <a:ea typeface="ＭＳ Ｐゴシック" charset="0"/>
                <a:cs typeface="Gesta Light"/>
              </a:rPr>
              <a:t>V</a:t>
            </a:r>
            <a:r>
              <a:rPr lang="fi-FI" sz="3200" dirty="0" smtClean="0">
                <a:latin typeface="Gesta Light"/>
                <a:ea typeface="ＭＳ Ｐゴシック" charset="0"/>
                <a:cs typeface="Gesta Light"/>
              </a:rPr>
              <a:t>aikuttaako </a:t>
            </a:r>
            <a:r>
              <a:rPr lang="fi-FI" sz="3200" dirty="0">
                <a:latin typeface="Gesta Light"/>
                <a:ea typeface="ＭＳ Ｐゴシック" charset="0"/>
                <a:cs typeface="Gesta Light"/>
              </a:rPr>
              <a:t>se </a:t>
            </a:r>
            <a:r>
              <a:rPr lang="fi-FI" sz="3200" dirty="0" smtClean="0">
                <a:latin typeface="Gesta Light"/>
                <a:ea typeface="ＭＳ Ｐゴシック" charset="0"/>
                <a:cs typeface="Gesta Light"/>
              </a:rPr>
              <a:t>hoitoonohjaukseen?</a:t>
            </a:r>
            <a:endParaRPr lang="fi-FI" sz="3200" dirty="0">
              <a:latin typeface="Gesta Light"/>
              <a:ea typeface="ＭＳ Ｐゴシック" charset="0"/>
              <a:cs typeface="Gesta Light"/>
            </a:endParaRPr>
          </a:p>
          <a:p>
            <a:endParaRPr lang="fi-FI" dirty="0"/>
          </a:p>
        </p:txBody>
      </p:sp>
      <p:pic>
        <p:nvPicPr>
          <p:cNvPr id="5" name="Ään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88"/>
    </mc:Choice>
    <mc:Fallback xmlns="">
      <p:transition spd="slow" advTm="49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5|0.5|0.6"/>
</p:tagLst>
</file>

<file path=ppt/theme/theme1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pp_peruspohja</Template>
  <TotalTime>7110</TotalTime>
  <Words>958</Words>
  <Application>Microsoft Office PowerPoint</Application>
  <PresentationFormat>Laajakuva</PresentationFormat>
  <Paragraphs>153</Paragraphs>
  <Slides>28</Slides>
  <Notes>3</Notes>
  <HiddenSlides>0</HiddenSlides>
  <MMClips>28</MMClips>
  <ScaleCrop>false</ScaleCrop>
  <HeadingPairs>
    <vt:vector size="6" baseType="variant">
      <vt:variant>
        <vt:lpstr>Käytetyt fontit</vt:lpstr>
      </vt:variant>
      <vt:variant>
        <vt:i4>10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28</vt:i4>
      </vt:variant>
    </vt:vector>
  </HeadingPairs>
  <TitlesOfParts>
    <vt:vector size="41" baseType="lpstr">
      <vt:lpstr>ＭＳ Ｐゴシック</vt:lpstr>
      <vt:lpstr>Arial</vt:lpstr>
      <vt:lpstr>Calibri</vt:lpstr>
      <vt:lpstr>Gesta Light</vt:lpstr>
      <vt:lpstr>Gesta Medium</vt:lpstr>
      <vt:lpstr>Gesta Regular</vt:lpstr>
      <vt:lpstr>Helvetica Light</vt:lpstr>
      <vt:lpstr>Palatino Linotype</vt:lpstr>
      <vt:lpstr>Segoe UI</vt:lpstr>
      <vt:lpstr>Wingdings</vt:lpstr>
      <vt:lpstr>Mukautettu suunnittelumalli</vt:lpstr>
      <vt:lpstr>2_Mukautettu suunnittelumalli</vt:lpstr>
      <vt:lpstr>1_Mukautettu suunnittelumalli</vt:lpstr>
      <vt:lpstr>Tajunnan tason häiriöt Aivoverenkiertohäiriö ja kouristelu</vt:lpstr>
      <vt:lpstr>Tajunnan tason häiriöt -koulutussarja</vt:lpstr>
      <vt:lpstr>Saattaa liittyä useisiin tehtävälajeihin</vt:lpstr>
      <vt:lpstr>Tajunnan tason lasku</vt:lpstr>
      <vt:lpstr>Aivotoimintojen kokonaisuus</vt:lpstr>
      <vt:lpstr>Miksi aivoverenkiertohäiriö tärkeää tunnistaa?</vt:lpstr>
      <vt:lpstr>Aivoverenkiertohäiriöt</vt:lpstr>
      <vt:lpstr>Aivoverenkiertohäiriöt</vt:lpstr>
      <vt:lpstr>Aivoverenkiertohäiriöt - teoriassa</vt:lpstr>
      <vt:lpstr>PowerPoint-esitys</vt:lpstr>
      <vt:lpstr>PowerPoint-esitys</vt:lpstr>
      <vt:lpstr>PowerPoint-esitys</vt:lpstr>
      <vt:lpstr>Aivovaltimotukos – kiire!</vt:lpstr>
      <vt:lpstr>Erityistapaus = valtimon tyvitukos</vt:lpstr>
      <vt:lpstr>PowerPoint-esitys</vt:lpstr>
      <vt:lpstr>Aivoverenvuodot (ICH)</vt:lpstr>
      <vt:lpstr>Aivoverenvuoto</vt:lpstr>
      <vt:lpstr>Lukinkalvonalainen verenvuoto (SAV)</vt:lpstr>
      <vt:lpstr>PowerPoint-esitys</vt:lpstr>
      <vt:lpstr>Epäily aivoverenkiertohäiriöstä - kiire sairaalaan!</vt:lpstr>
      <vt:lpstr>Kouristelu</vt:lpstr>
      <vt:lpstr>Epileptinen kohtaus</vt:lpstr>
      <vt:lpstr>PowerPoint-esitys</vt:lpstr>
      <vt:lpstr>Kouristuskohtauksen hoito (EVY)</vt:lpstr>
      <vt:lpstr>Kirjauksessa huomioitava</vt:lpstr>
      <vt:lpstr>Kuumekouristus</vt:lpstr>
      <vt:lpstr>PowerPoint-esitys</vt:lpstr>
      <vt:lpstr>Kiitos!</vt:lpstr>
    </vt:vector>
  </TitlesOfParts>
  <Company>Seutu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Järvinen Jukka Tapani</dc:creator>
  <cp:lastModifiedBy>Kallio Tommi</cp:lastModifiedBy>
  <cp:revision>108</cp:revision>
  <cp:lastPrinted>2019-02-28T12:35:48Z</cp:lastPrinted>
  <dcterms:created xsi:type="dcterms:W3CDTF">2018-12-19T12:54:47Z</dcterms:created>
  <dcterms:modified xsi:type="dcterms:W3CDTF">2021-04-12T07:03:42Z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